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672" r:id="rId2"/>
    <p:sldId id="1025" r:id="rId3"/>
    <p:sldId id="1044" r:id="rId4"/>
    <p:sldId id="1029" r:id="rId5"/>
    <p:sldId id="1030" r:id="rId6"/>
    <p:sldId id="1032" r:id="rId7"/>
    <p:sldId id="1041" r:id="rId8"/>
    <p:sldId id="497" r:id="rId9"/>
    <p:sldId id="802" r:id="rId10"/>
    <p:sldId id="968" r:id="rId11"/>
    <p:sldId id="993" r:id="rId12"/>
    <p:sldId id="994" r:id="rId13"/>
    <p:sldId id="995" r:id="rId14"/>
    <p:sldId id="997" r:id="rId15"/>
    <p:sldId id="996" r:id="rId16"/>
    <p:sldId id="999" r:id="rId17"/>
    <p:sldId id="1000" r:id="rId18"/>
    <p:sldId id="911" r:id="rId19"/>
    <p:sldId id="912" r:id="rId20"/>
    <p:sldId id="1001" r:id="rId21"/>
    <p:sldId id="915" r:id="rId22"/>
    <p:sldId id="1002" r:id="rId23"/>
    <p:sldId id="1003" r:id="rId24"/>
    <p:sldId id="1004" r:id="rId25"/>
    <p:sldId id="1005" r:id="rId26"/>
    <p:sldId id="1006" r:id="rId27"/>
    <p:sldId id="918" r:id="rId28"/>
    <p:sldId id="1007" r:id="rId29"/>
    <p:sldId id="1008" r:id="rId30"/>
    <p:sldId id="1009" r:id="rId31"/>
    <p:sldId id="1010" r:id="rId32"/>
    <p:sldId id="1011" r:id="rId33"/>
    <p:sldId id="1012" r:id="rId34"/>
    <p:sldId id="1013" r:id="rId35"/>
    <p:sldId id="927" r:id="rId36"/>
    <p:sldId id="928" r:id="rId37"/>
    <p:sldId id="929" r:id="rId38"/>
    <p:sldId id="785" r:id="rId39"/>
    <p:sldId id="786" r:id="rId40"/>
    <p:sldId id="1014" r:id="rId41"/>
    <p:sldId id="787" r:id="rId42"/>
    <p:sldId id="1015" r:id="rId43"/>
    <p:sldId id="791" r:id="rId44"/>
    <p:sldId id="1016" r:id="rId45"/>
    <p:sldId id="796" r:id="rId46"/>
    <p:sldId id="797" r:id="rId47"/>
    <p:sldId id="1017" r:id="rId48"/>
    <p:sldId id="1018" r:id="rId49"/>
    <p:sldId id="1019" r:id="rId50"/>
    <p:sldId id="709" r:id="rId51"/>
    <p:sldId id="746" r:id="rId52"/>
    <p:sldId id="751" r:id="rId53"/>
    <p:sldId id="761" r:id="rId54"/>
    <p:sldId id="762" r:id="rId55"/>
    <p:sldId id="773" r:id="rId56"/>
    <p:sldId id="1020" r:id="rId57"/>
    <p:sldId id="780" r:id="rId58"/>
    <p:sldId id="1021" r:id="rId59"/>
    <p:sldId id="981" r:id="rId60"/>
    <p:sldId id="1022" r:id="rId61"/>
    <p:sldId id="743" r:id="rId62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8B6BB94-D428-456C-9FF0-0F7E7394AB1B}">
          <p14:sldIdLst>
            <p14:sldId id="672"/>
            <p14:sldId id="1025"/>
            <p14:sldId id="1044"/>
            <p14:sldId id="1029"/>
            <p14:sldId id="1030"/>
            <p14:sldId id="1032"/>
            <p14:sldId id="1041"/>
            <p14:sldId id="497"/>
            <p14:sldId id="802"/>
            <p14:sldId id="968"/>
            <p14:sldId id="993"/>
            <p14:sldId id="994"/>
            <p14:sldId id="995"/>
            <p14:sldId id="997"/>
            <p14:sldId id="996"/>
            <p14:sldId id="999"/>
            <p14:sldId id="1000"/>
            <p14:sldId id="911"/>
            <p14:sldId id="912"/>
            <p14:sldId id="1001"/>
            <p14:sldId id="915"/>
            <p14:sldId id="1002"/>
            <p14:sldId id="1003"/>
            <p14:sldId id="1004"/>
            <p14:sldId id="1005"/>
            <p14:sldId id="1006"/>
            <p14:sldId id="918"/>
            <p14:sldId id="1007"/>
            <p14:sldId id="1008"/>
            <p14:sldId id="1009"/>
            <p14:sldId id="1010"/>
            <p14:sldId id="1011"/>
            <p14:sldId id="1012"/>
            <p14:sldId id="1013"/>
            <p14:sldId id="927"/>
            <p14:sldId id="928"/>
            <p14:sldId id="929"/>
            <p14:sldId id="785"/>
            <p14:sldId id="786"/>
            <p14:sldId id="1014"/>
            <p14:sldId id="787"/>
            <p14:sldId id="1015"/>
            <p14:sldId id="791"/>
            <p14:sldId id="1016"/>
            <p14:sldId id="796"/>
            <p14:sldId id="797"/>
            <p14:sldId id="1017"/>
            <p14:sldId id="1018"/>
            <p14:sldId id="1019"/>
            <p14:sldId id="709"/>
            <p14:sldId id="746"/>
            <p14:sldId id="751"/>
            <p14:sldId id="761"/>
            <p14:sldId id="762"/>
            <p14:sldId id="773"/>
            <p14:sldId id="1020"/>
            <p14:sldId id="780"/>
            <p14:sldId id="1021"/>
            <p14:sldId id="981"/>
            <p14:sldId id="1022"/>
            <p14:sldId id="743"/>
          </p14:sldIdLst>
        </p14:section>
        <p14:section name="Başlıksız Bölüm" id="{2134D0D3-7C05-48CA-9A19-BC71F3DDBE4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tem demirtaş" initials="md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ema Uygulanmış Stil 2 - Vurgu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89071" autoAdjust="0"/>
  </p:normalViewPr>
  <p:slideViewPr>
    <p:cSldViewPr>
      <p:cViewPr varScale="1">
        <p:scale>
          <a:sx n="76" d="100"/>
          <a:sy n="76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notesViewPr>
    <p:cSldViewPr showGuides="1">
      <p:cViewPr>
        <p:scale>
          <a:sx n="75" d="100"/>
          <a:sy n="75" d="100"/>
        </p:scale>
        <p:origin x="-3048" y="21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CC887-ED81-4DAD-AFA0-8802ECEF7E3C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5C64A-6BE7-4EDF-90A7-19987118C2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8536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17A7D-7300-4FAD-B0D4-CE051E1E0FC9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2F6E1-266A-40E3-89DD-09827251CC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24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3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51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79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2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00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29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41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38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5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2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4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15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32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41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29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36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19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45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8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46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0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47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23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49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42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50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12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52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3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5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7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58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36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59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87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60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96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61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8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2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 ay gerçekleştirdiğimiz</a:t>
            </a:r>
          </a:p>
          <a:p>
            <a:r>
              <a:rPr lang="tr-T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hracat açıklamalarına 2014’te 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hız kesmeden devam ettik.</a:t>
            </a:r>
          </a:p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2014’te İstanbul haricinde 10 ilimizde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ihracat açıklaması gerçekleştirdik.</a:t>
            </a:r>
          </a:p>
          <a:p>
            <a:endParaRPr lang="tr-T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Bugüne kadar 61 farklı il ve 15 farklı ilçemizde toplam 118 basın toplantısı gerçekleştirdik.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Aylık basın açıklamalarımız artık her ay </a:t>
            </a:r>
          </a:p>
          <a:p>
            <a:r>
              <a:rPr lang="tr-T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farklı bir şehirde geleneksel hale geldi.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62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7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17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6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410A-1562-4689-A9E0-59BB36249997}" type="slidenum">
              <a:rPr lang="tr-TR" smtClean="0">
                <a:solidFill>
                  <a:prstClr val="black"/>
                </a:solidFill>
              </a:rPr>
              <a:pPr/>
              <a:t>18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sz="quarter" idx="12"/>
          </p:nvPr>
        </p:nvSpPr>
        <p:spPr>
          <a:xfrm>
            <a:off x="539750" y="1062038"/>
            <a:ext cx="7488238" cy="48148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0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287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2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66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83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sz="quarter" idx="12"/>
          </p:nvPr>
        </p:nvSpPr>
        <p:spPr>
          <a:xfrm>
            <a:off x="539750" y="1062038"/>
            <a:ext cx="7488238" cy="48148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6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9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sz="quarter" idx="12"/>
          </p:nvPr>
        </p:nvSpPr>
        <p:spPr>
          <a:xfrm>
            <a:off x="539750" y="1062038"/>
            <a:ext cx="7488238" cy="48148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068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19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79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59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86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68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4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4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85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25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23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C6B6-E011-4CDE-9F9B-F8E551FC8DA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619270"/>
            <a:ext cx="2895600" cy="23011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3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E8EFB0-FC1C-40E9-99F9-0E095B593A85}" type="datetime1">
              <a:rPr lang="tr-TR" smtClean="0"/>
              <a:t>30.10.2017</a:t>
            </a:fld>
            <a:endParaRPr lang="tr-TR"/>
          </a:p>
        </p:txBody>
      </p:sp>
      <p:sp>
        <p:nvSpPr>
          <p:cNvPr id="14" name="5 Slayt Numarası Yer Tutucusu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DFD20-98DF-4CC9-B4C8-49935F09413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6"/>
          <p:cNvCxnSpPr/>
          <p:nvPr userDrawn="1"/>
        </p:nvCxnSpPr>
        <p:spPr>
          <a:xfrm>
            <a:off x="1662426" y="357819"/>
            <a:ext cx="7469849" cy="0"/>
          </a:xfrm>
          <a:prstGeom prst="line">
            <a:avLst/>
          </a:prstGeom>
          <a:ln w="107950" cmpd="thinThick">
            <a:gradFill>
              <a:gsLst>
                <a:gs pos="30000">
                  <a:schemeClr val="bg1">
                    <a:lumMod val="85000"/>
                  </a:schemeClr>
                </a:gs>
                <a:gs pos="59000">
                  <a:srgbClr val="382EB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" y="53851"/>
            <a:ext cx="1626923" cy="540000"/>
          </a:xfrm>
          <a:prstGeom prst="rect">
            <a:avLst/>
          </a:prstGeom>
        </p:spPr>
      </p:pic>
      <p:pic>
        <p:nvPicPr>
          <p:cNvPr id="17" name="Resim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2506"/>
            <a:ext cx="9144000" cy="11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78" r:id="rId16"/>
    <p:sldLayoutId id="2147483681" r:id="rId17"/>
    <p:sldLayoutId id="2147483684" r:id="rId18"/>
    <p:sldLayoutId id="2147483685" r:id="rId19"/>
    <p:sldLayoutId id="2147483690" r:id="rId20"/>
    <p:sldLayoutId id="2147483707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4" r:id="rId29"/>
    <p:sldLayoutId id="2147483725" r:id="rId30"/>
    <p:sldLayoutId id="2147483727" r:id="rId31"/>
    <p:sldLayoutId id="2147483736" r:id="rId32"/>
    <p:sldLayoutId id="2147483739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ehmeterkan-ir@tim.org.tr" TargetMode="Externa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tiff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serdarkumbaraci-uae@tim.org.tr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jpeg"/><Relationship Id="rId4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jpeg"/><Relationship Id="rId4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jpeg"/><Relationship Id="rId4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jpeg"/><Relationship Id="rId4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jpeg"/><Relationship Id="rId4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tiff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erdarkumbaraci-uae@tim.org.tr" TargetMode="External"/><Relationship Id="rId4" Type="http://schemas.openxmlformats.org/officeDocument/2006/relationships/image" Target="../media/image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jpeg"/><Relationship Id="rId4" Type="http://schemas.openxmlformats.org/officeDocument/2006/relationships/image" Target="../media/image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rsilmaz.com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oztiryakiler.com.tr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fnss.com.tr/" TargetMode="External"/><Relationship Id="rId5" Type="http://schemas.openxmlformats.org/officeDocument/2006/relationships/hyperlink" Target="http://www.aselsan.com.tr/" TargetMode="External"/><Relationship Id="rId10" Type="http://schemas.openxmlformats.org/officeDocument/2006/relationships/hyperlink" Target="http://www.roketsan.com.tr/" TargetMode="External"/><Relationship Id="rId4" Type="http://schemas.openxmlformats.org/officeDocument/2006/relationships/image" Target="../media/image1.tiff"/><Relationship Id="rId9" Type="http://schemas.openxmlformats.org/officeDocument/2006/relationships/hyperlink" Target="http://www.tai.com.t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331640" y="3645024"/>
            <a:ext cx="67687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 smtClean="0"/>
              <a:t>TÜRKİYE TİCARET MERKEZLERİ PROJESİ</a:t>
            </a:r>
          </a:p>
          <a:p>
            <a:pPr algn="ctr"/>
            <a:r>
              <a:rPr lang="tr-TR" sz="3400" b="1" dirty="0" smtClean="0"/>
              <a:t>TANITIM SUNUMU</a:t>
            </a:r>
            <a:r>
              <a:rPr lang="en-GB" sz="3400" b="1" dirty="0" smtClean="0"/>
              <a:t> </a:t>
            </a:r>
            <a:endParaRPr lang="tr-TR" sz="3400" b="1" dirty="0" smtClean="0"/>
          </a:p>
          <a:p>
            <a:pPr algn="ctr"/>
            <a:endParaRPr lang="tr-TR" sz="3600" b="1" dirty="0" smtClean="0"/>
          </a:p>
          <a:p>
            <a:pPr algn="ctr"/>
            <a:endParaRPr lang="tr-TR" sz="3600" b="1" dirty="0" smtClean="0"/>
          </a:p>
        </p:txBody>
      </p: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2656"/>
            <a:ext cx="3019425" cy="23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29904" y="980049"/>
            <a:ext cx="7200800" cy="5157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err="1"/>
              <a:t>Adres</a:t>
            </a:r>
            <a:r>
              <a:rPr lang="en-GB" sz="1600" dirty="0"/>
              <a:t>: 34 East Maryam Street, </a:t>
            </a:r>
            <a:r>
              <a:rPr lang="en-GB" sz="1600" dirty="0" err="1"/>
              <a:t>Elahiyeh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b="1" dirty="0" err="1"/>
              <a:t>Lokasyon</a:t>
            </a:r>
            <a:r>
              <a:rPr lang="en-GB" sz="1600" b="1" dirty="0"/>
              <a:t>: </a:t>
            </a:r>
            <a:r>
              <a:rPr lang="en-GB" sz="1600" dirty="0" err="1"/>
              <a:t>Merkezimiz</a:t>
            </a:r>
            <a:r>
              <a:rPr lang="en-GB" sz="1600" dirty="0"/>
              <a:t>, </a:t>
            </a:r>
            <a:r>
              <a:rPr lang="en-GB" sz="1600" dirty="0" err="1"/>
              <a:t>Tahran’ın</a:t>
            </a:r>
            <a:r>
              <a:rPr lang="en-GB" sz="1600" dirty="0"/>
              <a:t> </a:t>
            </a:r>
            <a:r>
              <a:rPr lang="en-GB" sz="1600" dirty="0" err="1"/>
              <a:t>seçkin</a:t>
            </a:r>
            <a:r>
              <a:rPr lang="en-GB" sz="1600" dirty="0"/>
              <a:t> </a:t>
            </a:r>
            <a:r>
              <a:rPr lang="en-GB" sz="1600" dirty="0" err="1"/>
              <a:t>bölgelerinden</a:t>
            </a:r>
            <a:r>
              <a:rPr lang="en-GB" sz="1600" dirty="0"/>
              <a:t> </a:t>
            </a:r>
            <a:r>
              <a:rPr lang="en-GB" sz="1600" dirty="0" err="1"/>
              <a:t>olan</a:t>
            </a:r>
            <a:r>
              <a:rPr lang="en-GB" sz="1600" dirty="0"/>
              <a:t> </a:t>
            </a:r>
            <a:r>
              <a:rPr lang="en-GB" sz="1600" dirty="0" err="1"/>
              <a:t>Elahiyeh’de</a:t>
            </a:r>
            <a:r>
              <a:rPr lang="en-GB" sz="1600" dirty="0"/>
              <a:t>,</a:t>
            </a:r>
            <a:r>
              <a:rPr lang="en-GB" sz="1600" b="1" dirty="0"/>
              <a:t> </a:t>
            </a:r>
            <a:r>
              <a:rPr lang="en-GB" sz="1600" dirty="0"/>
              <a:t>Modern </a:t>
            </a:r>
            <a:r>
              <a:rPr lang="en-GB" sz="1600" dirty="0" err="1"/>
              <a:t>Elahiyeh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Quinn </a:t>
            </a:r>
            <a:r>
              <a:rPr lang="en-GB" sz="1600" dirty="0" err="1"/>
              <a:t>Alışveriş</a:t>
            </a:r>
            <a:r>
              <a:rPr lang="en-GB" sz="1600" dirty="0"/>
              <a:t> </a:t>
            </a:r>
            <a:r>
              <a:rPr lang="en-GB" sz="1600" dirty="0" err="1"/>
              <a:t>merkezlerine</a:t>
            </a:r>
            <a:r>
              <a:rPr lang="en-GB" sz="1600" dirty="0"/>
              <a:t> </a:t>
            </a:r>
            <a:r>
              <a:rPr lang="en-GB" sz="1600" dirty="0" err="1"/>
              <a:t>çok</a:t>
            </a:r>
            <a:r>
              <a:rPr lang="en-GB" sz="1600" dirty="0"/>
              <a:t> </a:t>
            </a:r>
            <a:r>
              <a:rPr lang="en-GB" sz="1600" dirty="0" err="1"/>
              <a:t>yakın</a:t>
            </a:r>
            <a:r>
              <a:rPr lang="en-GB" sz="1600" dirty="0"/>
              <a:t> </a:t>
            </a:r>
            <a:r>
              <a:rPr lang="en-GB" sz="1600" dirty="0" err="1"/>
              <a:t>bir</a:t>
            </a:r>
            <a:r>
              <a:rPr lang="en-GB" sz="1600" dirty="0"/>
              <a:t> </a:t>
            </a:r>
            <a:r>
              <a:rPr lang="en-GB" sz="1600" dirty="0" err="1"/>
              <a:t>nokta</a:t>
            </a:r>
            <a:r>
              <a:rPr lang="en-GB" sz="1600" dirty="0"/>
              <a:t> </a:t>
            </a:r>
            <a:r>
              <a:rPr lang="en-GB" sz="1600" dirty="0" err="1"/>
              <a:t>olan</a:t>
            </a:r>
            <a:r>
              <a:rPr lang="en-GB" sz="1600" dirty="0"/>
              <a:t> </a:t>
            </a:r>
            <a:r>
              <a:rPr lang="en-GB" sz="1600" dirty="0" err="1"/>
              <a:t>Marjam</a:t>
            </a:r>
            <a:r>
              <a:rPr lang="en-GB" sz="1600" dirty="0"/>
              <a:t> </a:t>
            </a:r>
            <a:r>
              <a:rPr lang="en-GB" sz="1600" dirty="0" err="1"/>
              <a:t>Street’de</a:t>
            </a:r>
            <a:r>
              <a:rPr lang="en-GB" sz="1600" dirty="0"/>
              <a:t> </a:t>
            </a:r>
            <a:r>
              <a:rPr lang="en-GB" sz="1600" dirty="0" err="1"/>
              <a:t>yer</a:t>
            </a:r>
            <a:r>
              <a:rPr lang="en-GB" sz="1600" dirty="0"/>
              <a:t> </a:t>
            </a:r>
            <a:r>
              <a:rPr lang="en-GB" sz="1600" dirty="0" err="1"/>
              <a:t>almaktadır</a:t>
            </a:r>
            <a:r>
              <a:rPr lang="en-GB" sz="1600" dirty="0"/>
              <a:t>.  </a:t>
            </a:r>
          </a:p>
          <a:p>
            <a:pPr>
              <a:lnSpc>
                <a:spcPct val="150000"/>
              </a:lnSpc>
            </a:pPr>
            <a:r>
              <a:rPr lang="en-GB" sz="1600" b="1" dirty="0" err="1"/>
              <a:t>Toplam</a:t>
            </a:r>
            <a:r>
              <a:rPr lang="en-GB" sz="1600" b="1" dirty="0"/>
              <a:t> m2:</a:t>
            </a:r>
            <a:r>
              <a:rPr lang="en-GB" sz="1600" dirty="0"/>
              <a:t> 4.600 m2</a:t>
            </a:r>
          </a:p>
          <a:p>
            <a:pPr>
              <a:lnSpc>
                <a:spcPct val="150000"/>
              </a:lnSpc>
            </a:pPr>
            <a:r>
              <a:rPr lang="en-GB" sz="1600" b="1" dirty="0" err="1"/>
              <a:t>Faaliyete</a:t>
            </a:r>
            <a:r>
              <a:rPr lang="en-GB" sz="1600" b="1" dirty="0"/>
              <a:t> </a:t>
            </a:r>
            <a:r>
              <a:rPr lang="en-GB" sz="1600" b="1" dirty="0" err="1"/>
              <a:t>Geçme</a:t>
            </a:r>
            <a:r>
              <a:rPr lang="en-GB" sz="1600" b="1" dirty="0"/>
              <a:t> </a:t>
            </a:r>
            <a:r>
              <a:rPr lang="en-GB" sz="1600" b="1" dirty="0" err="1"/>
              <a:t>Tarihi</a:t>
            </a:r>
            <a:r>
              <a:rPr lang="en-GB" sz="1600" dirty="0"/>
              <a:t>: 25 </a:t>
            </a:r>
            <a:r>
              <a:rPr lang="en-GB" sz="1600" dirty="0" err="1"/>
              <a:t>Şubat</a:t>
            </a:r>
            <a:r>
              <a:rPr lang="en-GB" sz="1600" dirty="0"/>
              <a:t> 2017 </a:t>
            </a:r>
            <a:r>
              <a:rPr lang="en-GB" sz="1600" dirty="0" err="1"/>
              <a:t>tarihinde</a:t>
            </a:r>
            <a:r>
              <a:rPr lang="en-GB" sz="1600" dirty="0"/>
              <a:t> </a:t>
            </a:r>
            <a:r>
              <a:rPr lang="en-GB" sz="1600" dirty="0" err="1"/>
              <a:t>faaliyete</a:t>
            </a:r>
            <a:r>
              <a:rPr lang="en-GB" sz="1600" dirty="0"/>
              <a:t> </a:t>
            </a:r>
            <a:r>
              <a:rPr lang="en-GB" sz="1600" dirty="0" err="1"/>
              <a:t>geçen</a:t>
            </a:r>
            <a:r>
              <a:rPr lang="en-GB" sz="1600" dirty="0"/>
              <a:t> </a:t>
            </a:r>
            <a:r>
              <a:rPr lang="en-GB" sz="1600" dirty="0" err="1"/>
              <a:t>merkezimizin</a:t>
            </a:r>
            <a:r>
              <a:rPr lang="en-GB" sz="1600" dirty="0"/>
              <a:t> </a:t>
            </a:r>
            <a:r>
              <a:rPr lang="en-GB" sz="1600" dirty="0" err="1"/>
              <a:t>resmi</a:t>
            </a:r>
            <a:r>
              <a:rPr lang="en-GB" sz="1600" dirty="0"/>
              <a:t> </a:t>
            </a:r>
            <a:r>
              <a:rPr lang="en-GB" sz="1600" dirty="0" err="1"/>
              <a:t>açılışı</a:t>
            </a:r>
            <a:r>
              <a:rPr lang="en-GB" sz="1600" dirty="0"/>
              <a:t> 09 </a:t>
            </a:r>
            <a:r>
              <a:rPr lang="en-GB" sz="1600" dirty="0" err="1"/>
              <a:t>Temmuz</a:t>
            </a:r>
            <a:r>
              <a:rPr lang="en-GB" sz="1600" dirty="0"/>
              <a:t> 2017 </a:t>
            </a:r>
            <a:r>
              <a:rPr lang="en-GB" sz="1600" dirty="0" err="1"/>
              <a:t>tarihinde</a:t>
            </a:r>
            <a:r>
              <a:rPr lang="en-GB" sz="1600" dirty="0"/>
              <a:t> </a:t>
            </a:r>
            <a:r>
              <a:rPr lang="en-GB" sz="1600" dirty="0" err="1"/>
              <a:t>gerçekleşmiştir</a:t>
            </a:r>
            <a:r>
              <a:rPr lang="en-GB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GB" sz="1600" b="1" dirty="0" err="1"/>
              <a:t>Yer</a:t>
            </a:r>
            <a:r>
              <a:rPr lang="en-GB" sz="1600" b="1" dirty="0"/>
              <a:t> </a:t>
            </a:r>
            <a:r>
              <a:rPr lang="en-GB" sz="1600" b="1" dirty="0" err="1"/>
              <a:t>alan</a:t>
            </a:r>
            <a:r>
              <a:rPr lang="en-GB" sz="1600" b="1" dirty="0"/>
              <a:t> </a:t>
            </a:r>
            <a:r>
              <a:rPr lang="en-GB" sz="1600" b="1" dirty="0" err="1"/>
              <a:t>Sektörler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Mobilya</a:t>
            </a:r>
            <a:r>
              <a:rPr lang="en-GB" sz="1600" dirty="0"/>
              <a:t>, </a:t>
            </a:r>
            <a:r>
              <a:rPr lang="en-GB" sz="1600" dirty="0" err="1"/>
              <a:t>Hazır</a:t>
            </a:r>
            <a:r>
              <a:rPr lang="en-GB" sz="1600" dirty="0"/>
              <a:t> </a:t>
            </a:r>
            <a:r>
              <a:rPr lang="en-GB" sz="1600" dirty="0" err="1"/>
              <a:t>Giyim</a:t>
            </a:r>
            <a:r>
              <a:rPr lang="en-GB" sz="1600" dirty="0"/>
              <a:t>, </a:t>
            </a:r>
            <a:r>
              <a:rPr lang="en-GB" sz="1600" dirty="0" err="1"/>
              <a:t>Tekstil</a:t>
            </a:r>
            <a:r>
              <a:rPr lang="en-GB" sz="1600" dirty="0"/>
              <a:t>, </a:t>
            </a:r>
            <a:r>
              <a:rPr lang="en-GB" sz="1600" dirty="0" err="1"/>
              <a:t>Kimya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b="1" dirty="0"/>
              <a:t>Ticaret </a:t>
            </a:r>
            <a:r>
              <a:rPr lang="en-GB" sz="1600" b="1" dirty="0" err="1"/>
              <a:t>Müşavirliği</a:t>
            </a:r>
            <a:r>
              <a:rPr lang="en-GB" sz="1600" b="1" dirty="0"/>
              <a:t>/</a:t>
            </a:r>
            <a:r>
              <a:rPr lang="en-GB" sz="1600" b="1" dirty="0" err="1"/>
              <a:t>Ortak</a:t>
            </a:r>
            <a:r>
              <a:rPr lang="en-GB" sz="1600" b="1" dirty="0"/>
              <a:t> Alan:</a:t>
            </a:r>
            <a:r>
              <a:rPr lang="en-GB" sz="1600" dirty="0"/>
              <a:t> </a:t>
            </a:r>
            <a:r>
              <a:rPr lang="en-GB" sz="1600" dirty="0" err="1"/>
              <a:t>Tahran</a:t>
            </a:r>
            <a:r>
              <a:rPr lang="en-GB" sz="1600" dirty="0"/>
              <a:t> Ticaret </a:t>
            </a:r>
            <a:r>
              <a:rPr lang="en-GB" sz="1600" dirty="0" err="1"/>
              <a:t>Müşavirliğimizin</a:t>
            </a:r>
            <a:r>
              <a:rPr lang="en-GB" sz="1600" dirty="0"/>
              <a:t> </a:t>
            </a:r>
            <a:r>
              <a:rPr lang="en-GB" sz="1600" dirty="0" err="1"/>
              <a:t>kullanımı</a:t>
            </a:r>
            <a:r>
              <a:rPr lang="en-GB" sz="1600" dirty="0"/>
              <a:t> </a:t>
            </a:r>
            <a:r>
              <a:rPr lang="en-GB" sz="1600" dirty="0" err="1"/>
              <a:t>için</a:t>
            </a:r>
            <a:r>
              <a:rPr lang="en-GB" sz="1600" dirty="0"/>
              <a:t> </a:t>
            </a:r>
            <a:r>
              <a:rPr lang="en-GB" sz="1600" dirty="0" err="1"/>
              <a:t>bir</a:t>
            </a:r>
            <a:r>
              <a:rPr lang="en-GB" sz="1600" dirty="0"/>
              <a:t> </a:t>
            </a:r>
            <a:r>
              <a:rPr lang="en-GB" sz="1600" dirty="0" err="1"/>
              <a:t>ofis</a:t>
            </a:r>
            <a:r>
              <a:rPr lang="en-GB" sz="1600" dirty="0"/>
              <a:t> </a:t>
            </a:r>
            <a:r>
              <a:rPr lang="en-GB" sz="1600" dirty="0" err="1"/>
              <a:t>odası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ikili</a:t>
            </a:r>
            <a:r>
              <a:rPr lang="en-GB" sz="1600" dirty="0"/>
              <a:t> </a:t>
            </a:r>
            <a:r>
              <a:rPr lang="en-GB" sz="1600" dirty="0" err="1"/>
              <a:t>iş</a:t>
            </a:r>
            <a:r>
              <a:rPr lang="en-GB" sz="1600" dirty="0"/>
              <a:t> </a:t>
            </a:r>
            <a:r>
              <a:rPr lang="en-GB" sz="1600" dirty="0" err="1"/>
              <a:t>görüşmeleri</a:t>
            </a:r>
            <a:r>
              <a:rPr lang="en-GB" sz="1600" dirty="0"/>
              <a:t> </a:t>
            </a:r>
            <a:r>
              <a:rPr lang="en-GB" sz="1600" dirty="0" err="1"/>
              <a:t>alanı</a:t>
            </a:r>
            <a:r>
              <a:rPr lang="en-GB" sz="1600" dirty="0"/>
              <a:t>, </a:t>
            </a:r>
            <a:r>
              <a:rPr lang="en-GB" sz="1600" dirty="0" err="1"/>
              <a:t>toplantı</a:t>
            </a:r>
            <a:r>
              <a:rPr lang="en-GB" sz="1600" dirty="0"/>
              <a:t> </a:t>
            </a:r>
            <a:r>
              <a:rPr lang="en-GB" sz="1600" dirty="0" err="1"/>
              <a:t>salonlarını</a:t>
            </a:r>
            <a:r>
              <a:rPr lang="en-GB" sz="1600" dirty="0"/>
              <a:t> </a:t>
            </a:r>
            <a:r>
              <a:rPr lang="en-GB" sz="1600" dirty="0" err="1"/>
              <a:t>içeren</a:t>
            </a:r>
            <a:r>
              <a:rPr lang="en-GB" sz="1600" dirty="0"/>
              <a:t> </a:t>
            </a:r>
            <a:r>
              <a:rPr lang="en-GB" sz="1600" dirty="0" err="1"/>
              <a:t>ortak</a:t>
            </a:r>
            <a:r>
              <a:rPr lang="en-GB" sz="1600" dirty="0"/>
              <a:t> </a:t>
            </a:r>
            <a:r>
              <a:rPr lang="en-GB" sz="1600" dirty="0" err="1"/>
              <a:t>kullanım</a:t>
            </a:r>
            <a:r>
              <a:rPr lang="en-GB" sz="1600" dirty="0"/>
              <a:t> </a:t>
            </a:r>
            <a:r>
              <a:rPr lang="en-GB" sz="1600" dirty="0" err="1"/>
              <a:t>alanı</a:t>
            </a:r>
            <a:r>
              <a:rPr lang="en-GB" sz="1600" dirty="0"/>
              <a:t> </a:t>
            </a:r>
            <a:r>
              <a:rPr lang="en-GB" sz="1600" dirty="0" err="1"/>
              <a:t>mevcuttur</a:t>
            </a:r>
            <a:r>
              <a:rPr lang="en-GB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GB" sz="1600" b="1" dirty="0" err="1" smtClean="0"/>
              <a:t>Katılımcı</a:t>
            </a:r>
            <a:r>
              <a:rPr lang="en-GB" sz="1600" b="1" dirty="0" smtClean="0"/>
              <a:t> </a:t>
            </a:r>
            <a:r>
              <a:rPr lang="en-GB" sz="1600" b="1" dirty="0"/>
              <a:t>Firma </a:t>
            </a:r>
            <a:r>
              <a:rPr lang="en-GB" sz="1600" b="1" dirty="0" err="1"/>
              <a:t>Sayısı</a:t>
            </a:r>
            <a:r>
              <a:rPr lang="en-GB" sz="1600" b="1" dirty="0"/>
              <a:t>: </a:t>
            </a:r>
            <a:r>
              <a:rPr lang="en-GB" sz="1600" dirty="0"/>
              <a:t>60 Firma</a:t>
            </a:r>
          </a:p>
          <a:p>
            <a:pPr>
              <a:lnSpc>
                <a:spcPct val="150000"/>
              </a:lnSpc>
            </a:pPr>
            <a:r>
              <a:rPr lang="en-GB" sz="1600" b="1" dirty="0" err="1"/>
              <a:t>Ülke</a:t>
            </a:r>
            <a:r>
              <a:rPr lang="en-GB" sz="1600" b="1" dirty="0"/>
              <a:t> </a:t>
            </a:r>
            <a:r>
              <a:rPr lang="en-GB" sz="1600" b="1" dirty="0" err="1"/>
              <a:t>Direktörü</a:t>
            </a:r>
            <a:r>
              <a:rPr lang="en-GB" sz="1600" b="1" dirty="0"/>
              <a:t>:</a:t>
            </a:r>
            <a:r>
              <a:rPr lang="en-GB" sz="1600" dirty="0"/>
              <a:t> Mehmet Ali Erkan / </a:t>
            </a:r>
            <a:r>
              <a:rPr lang="en-GB" sz="1600" u="sng" dirty="0">
                <a:hlinkClick r:id="rId2"/>
              </a:rPr>
              <a:t>mehmeterkan-ir@tim.org.tr</a:t>
            </a:r>
            <a:r>
              <a:rPr lang="en-GB" sz="1600" dirty="0"/>
              <a:t> </a:t>
            </a:r>
          </a:p>
          <a:p>
            <a:pPr marL="457200" marR="180340" algn="just">
              <a:lnSpc>
                <a:spcPct val="107000"/>
              </a:lnSpc>
              <a:spcAft>
                <a:spcPts val="0"/>
              </a:spcAft>
              <a:tabLst>
                <a:tab pos="5941060" algn="l"/>
              </a:tabLst>
            </a:pP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501"/>
          <p:cNvSpPr>
            <a:spLocks noChangeArrowheads="1"/>
          </p:cNvSpPr>
          <p:nvPr/>
        </p:nvSpPr>
        <p:spPr bwMode="auto">
          <a:xfrm>
            <a:off x="1029904" y="548680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TAHRAN TTM PROJESİ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23387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3" name="Resim 2" descr="C:\Users\aysegunel\Desktop\ayse_genel\2016 genel kurul dosyalar\yeni fotoğraflar\iran fotoğrafları\IMG_32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8" y="1988840"/>
            <a:ext cx="4218909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C:\Users\anilozer\AppData\Local\Microsoft\Windows\INetCache\Content.Outlook\4M0KY6TW\IMG_10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14521"/>
            <a:ext cx="3744416" cy="2926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2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5" name="Resim 4" descr="C:\Users\anilozer\AppData\Local\Microsoft\Windows\INetCache\Content.Outlook\4M0KY6TW\DSC008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960440" cy="289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C:\Users\anilozer\AppData\Local\Microsoft\Windows\INetCache\Content.Outlook\4M0KY6TW\IMG_10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53526"/>
            <a:ext cx="3854752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4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7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3888432" cy="3024336"/>
          </a:xfrm>
          <a:prstGeom prst="rect">
            <a:avLst/>
          </a:prstGeom>
        </p:spPr>
      </p:pic>
      <p:pic>
        <p:nvPicPr>
          <p:cNvPr id="8" name="Resim 7" descr="\\10.10.10.7\ttm\İRAN\FOTOĞRAFLAR - VİDEOLAR\5.Kat İKİLİ İŞ GÖRÜŞMELERİ ALANI\IMG_00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916833"/>
            <a:ext cx="381642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91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9 TEMMUZ 2017 RESM</a:t>
            </a:r>
            <a:r>
              <a:rPr lang="tr-TR" sz="2400" b="1" dirty="0" smtClean="0"/>
              <a:t>İ</a:t>
            </a:r>
            <a:r>
              <a:rPr lang="en-GB" sz="2400" b="1" dirty="0" smtClean="0"/>
              <a:t> AÇILIŞ</a:t>
            </a:r>
            <a:endParaRPr lang="en-GB" sz="2400" dirty="0"/>
          </a:p>
        </p:txBody>
      </p:sp>
      <p:pic>
        <p:nvPicPr>
          <p:cNvPr id="5" name="Resi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348" y="1994513"/>
            <a:ext cx="4011295" cy="3135852"/>
          </a:xfrm>
          <a:prstGeom prst="rect">
            <a:avLst/>
          </a:prstGeom>
        </p:spPr>
      </p:pic>
      <p:pic>
        <p:nvPicPr>
          <p:cNvPr id="4" name="Resi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0613"/>
            <a:ext cx="4584691" cy="31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9 TEMMUZ 2017 RESM</a:t>
            </a:r>
            <a:r>
              <a:rPr lang="tr-TR" sz="2400" b="1" dirty="0" smtClean="0"/>
              <a:t>İ</a:t>
            </a:r>
            <a:r>
              <a:rPr lang="en-GB" sz="2400" b="1" dirty="0" smtClean="0"/>
              <a:t> AÇILIŞ</a:t>
            </a:r>
            <a:endParaRPr lang="en-GB" sz="2400" dirty="0"/>
          </a:p>
        </p:txBody>
      </p: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104455" cy="2916184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65723"/>
            <a:ext cx="3888432" cy="28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56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501"/>
          <p:cNvSpPr>
            <a:spLocks noChangeArrowheads="1"/>
          </p:cNvSpPr>
          <p:nvPr/>
        </p:nvSpPr>
        <p:spPr bwMode="auto">
          <a:xfrm>
            <a:off x="1187624" y="498300"/>
            <a:ext cx="7020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TAHRAN TTM’DE GERÇEKLEŞTİRİLEN ETKİNLİKLER</a:t>
            </a:r>
          </a:p>
          <a:p>
            <a:pPr algn="ctr"/>
            <a:endParaRPr lang="tr-TR" sz="2000" b="1" dirty="0" smtClean="0"/>
          </a:p>
          <a:p>
            <a:pPr algn="ctr"/>
            <a:r>
              <a:rPr lang="tr-TR" sz="2000" b="1" dirty="0" smtClean="0"/>
              <a:t>24-26 ŞUBAT 2017 HEYETİ</a:t>
            </a:r>
            <a:endParaRPr lang="tr-TR" sz="2000" b="1" dirty="0"/>
          </a:p>
        </p:txBody>
      </p:sp>
      <p:sp>
        <p:nvSpPr>
          <p:cNvPr id="3" name="Dikdörtgen 2"/>
          <p:cNvSpPr/>
          <p:nvPr/>
        </p:nvSpPr>
        <p:spPr>
          <a:xfrm>
            <a:off x="611560" y="1628800"/>
            <a:ext cx="7992888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Mobilya, Hazır Giyim, Tekstil ve Hammaddeleri ve Kimya sektörlerini temsilen toplam 43 firma temsilcisi ve 250 İranlı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sektörel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temsilcinin katılımlarıyla firmalar arasında ikili iş görüşmeleri gerçekleştirildi.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996952"/>
            <a:ext cx="4032448" cy="2432132"/>
          </a:xfrm>
          <a:prstGeom prst="rect">
            <a:avLst/>
          </a:prstGeom>
        </p:spPr>
      </p:pic>
      <p:pic>
        <p:nvPicPr>
          <p:cNvPr id="8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49" y="2996951"/>
            <a:ext cx="3600400" cy="24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3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39472" y="3603619"/>
            <a:ext cx="4284345" cy="27940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03619"/>
            <a:ext cx="4248150" cy="2664296"/>
          </a:xfrm>
          <a:prstGeom prst="rect">
            <a:avLst/>
          </a:prstGeom>
        </p:spPr>
      </p:pic>
      <p:sp>
        <p:nvSpPr>
          <p:cNvPr id="13" name="Rectangle 3501"/>
          <p:cNvSpPr>
            <a:spLocks noChangeArrowheads="1"/>
          </p:cNvSpPr>
          <p:nvPr/>
        </p:nvSpPr>
        <p:spPr bwMode="auto">
          <a:xfrm>
            <a:off x="1013681" y="308961"/>
            <a:ext cx="7020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TAHRAN TTM’DE GERÇEKLEŞTİRİLEN ETKİNLİKLER</a:t>
            </a:r>
          </a:p>
          <a:p>
            <a:pPr algn="ctr"/>
            <a:endParaRPr lang="tr-TR" sz="2000" b="1" dirty="0" smtClean="0"/>
          </a:p>
          <a:p>
            <a:pPr algn="ctr"/>
            <a:r>
              <a:rPr lang="tr-TR" sz="2000" b="1" dirty="0" smtClean="0"/>
              <a:t>YÜKSEK ÖĞRETİM SINAVLARI</a:t>
            </a:r>
            <a:endParaRPr lang="tr-TR" sz="2000" b="1" dirty="0"/>
          </a:p>
        </p:txBody>
      </p:sp>
      <p:sp>
        <p:nvSpPr>
          <p:cNvPr id="14" name="Metin kutusu 6"/>
          <p:cNvSpPr txBox="1"/>
          <p:nvPr/>
        </p:nvSpPr>
        <p:spPr>
          <a:xfrm>
            <a:off x="956636" y="1549134"/>
            <a:ext cx="75187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600" dirty="0"/>
              <a:t>On Dokuz Mayıs Üniversitesi yabancı uyruklu öğrenci sınavı (OMÜ – YÖS) TTM ikili iş görüşmeleri alanında gerçekleştirildi.</a:t>
            </a:r>
            <a:endParaRPr lang="en-GB" sz="1600" dirty="0"/>
          </a:p>
          <a:p>
            <a:pPr algn="just"/>
            <a:endParaRPr lang="tr-TR" sz="1600" dirty="0" smtClean="0"/>
          </a:p>
          <a:p>
            <a:pPr algn="just"/>
            <a:r>
              <a:rPr lang="tr-TR" sz="1600" dirty="0" smtClean="0"/>
              <a:t>İstanbul </a:t>
            </a:r>
            <a:r>
              <a:rPr lang="tr-TR" sz="1600" dirty="0"/>
              <a:t>Üniversitesi yabancı uyruklu öğrenci sınavı TTM ikili iş </a:t>
            </a:r>
            <a:r>
              <a:rPr lang="tr-TR" sz="1600" dirty="0" smtClean="0"/>
              <a:t>görüşmeleri alanında </a:t>
            </a:r>
            <a:r>
              <a:rPr lang="tr-TR" sz="1600" dirty="0"/>
              <a:t>toplam 180 adayın katılımı ile gerçekleştirildi.</a:t>
            </a:r>
            <a:endParaRPr lang="en-GB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99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B.A.E – DUBAI DWTC  </a:t>
            </a:r>
            <a:r>
              <a:rPr lang="en-GB" sz="2400" b="1" dirty="0" smtClean="0"/>
              <a:t>TTM</a:t>
            </a:r>
            <a:endParaRPr lang="en-GB" sz="24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6" y="1854189"/>
            <a:ext cx="4043941" cy="314096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088150"/>
              </p:ext>
            </p:extLst>
          </p:nvPr>
        </p:nvGraphicFramePr>
        <p:xfrm>
          <a:off x="5004048" y="2060848"/>
          <a:ext cx="3708613" cy="26642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4333"/>
                <a:gridCol w="1161893"/>
                <a:gridCol w="872387"/>
              </a:tblGrid>
              <a:tr h="28067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DWTC PROJESİ KÜNYE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65294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TTM Sektörü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Ofis numarası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6155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İKLİMLENDİRME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(10 firma)</a:t>
                      </a:r>
                      <a:endParaRPr lang="en-GB" sz="1600" dirty="0">
                        <a:effectLst/>
                      </a:endParaRPr>
                    </a:p>
                    <a:p>
                      <a:pPr marL="4572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</a:t>
                      </a:r>
                      <a:endParaRPr lang="tr-TR" sz="1600" dirty="0" smtClean="0">
                        <a:effectLst/>
                      </a:endParaRPr>
                    </a:p>
                    <a:p>
                      <a:pPr marL="2540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 03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</a:t>
                      </a:r>
                      <a:endParaRPr lang="tr-TR" sz="1600" dirty="0" smtClean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    253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2176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BİLİŞİM 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(11 firma)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04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 291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5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501"/>
          <p:cNvSpPr>
            <a:spLocks noChangeArrowheads="1"/>
          </p:cNvSpPr>
          <p:nvPr/>
        </p:nvSpPr>
        <p:spPr bwMode="auto">
          <a:xfrm>
            <a:off x="1040436" y="476672"/>
            <a:ext cx="7020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B.A.E – DUBAI DWTC  </a:t>
            </a:r>
            <a:r>
              <a:rPr lang="en-GB" sz="2400" b="1" dirty="0" smtClean="0"/>
              <a:t>TTM</a:t>
            </a:r>
            <a:endParaRPr lang="en-GB" sz="2400" dirty="0"/>
          </a:p>
        </p:txBody>
      </p:sp>
      <p:sp>
        <p:nvSpPr>
          <p:cNvPr id="2" name="Dikdörtgen 1"/>
          <p:cNvSpPr/>
          <p:nvPr/>
        </p:nvSpPr>
        <p:spPr>
          <a:xfrm>
            <a:off x="1011190" y="1196752"/>
            <a:ext cx="7564012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Adres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One Central The Offices 1 01.03&amp;01.04 Po Box:9821 DWTC Dubai/B.A.E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Lokasyon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Dubai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Dünya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Ticaret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Merkezi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(DWTC)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içinde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merkezimiz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dünyanın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farklı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ülkelerinden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farklı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sektörlerde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faaliyet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gösteren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firmalar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ile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aynı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noktada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alması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dışında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fuar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merkezine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olan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yakınlık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avantajına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da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sahiptir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Toplam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m2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746 m2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Faaliyete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Geçme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Tarihi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 Mart 2017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Sektörler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Bilişim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İklimlendirme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Ticaret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Müşavirliği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Alan: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Dubai Ticaret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Ataşeliğimizin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ofis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odası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ikili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iş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görüşmeleri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toplantı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salonlarını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içeren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mevcuttur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Katılımcı</a:t>
            </a:r>
            <a:r>
              <a:rPr lang="en-GB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Sayısı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21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Ülke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Direktörü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Serdar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Fuat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Kumbaracı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/ </a:t>
            </a:r>
            <a:r>
              <a:rPr lang="en-GB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  <a:hlinkClick r:id="rId2"/>
              </a:rPr>
              <a:t>serdarkumbaraci-uae@tim.org.tr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33" cy="9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12504"/>
            <a:ext cx="4752975" cy="1905000"/>
          </a:xfrm>
          <a:prstGeom prst="rect">
            <a:avLst/>
          </a:prstGeom>
        </p:spPr>
      </p:pic>
      <p:pic>
        <p:nvPicPr>
          <p:cNvPr id="6" name="Resi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6872"/>
            <a:ext cx="381642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0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5606"/>
            <a:ext cx="3962772" cy="2851777"/>
          </a:xfrm>
          <a:prstGeom prst="rect">
            <a:avLst/>
          </a:prstGeom>
        </p:spPr>
      </p:pic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95607"/>
            <a:ext cx="3992488" cy="28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5" name="Resim 4" descr="\\10.10.10.7\ttm\B.A.E - Dubai\DWTC\FOTOGRAFLAR-VİDEOLAR\DWTC-22.7.2017\DWTC-ofis\20170720_1313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5111"/>
            <a:ext cx="3917489" cy="281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\\10.10.10.7\ttm\B.A.E - Dubai\DWTC\FOTOGRAFLAR-VİDEOLAR\Dubai Eylül 2017\photos\JAX_7226 5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5111"/>
            <a:ext cx="4208424" cy="281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3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algn="ctr"/>
            <a:endParaRPr lang="tr-TR" sz="2000" b="1" dirty="0" smtClean="0"/>
          </a:p>
          <a:p>
            <a:pPr lvl="0" algn="ctr"/>
            <a:r>
              <a:rPr lang="tr-TR" sz="2000" b="1" dirty="0" smtClean="0"/>
              <a:t>1 MART 2017 TÜRK İŞ KONSEYİ GIDA SEKTÖRÜ BİLGİLENDİRME SUNUM ORGANİZASYONU</a:t>
            </a:r>
            <a:endParaRPr lang="en-GB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8" name="Dikdörtgen 4"/>
          <p:cNvSpPr/>
          <p:nvPr/>
        </p:nvSpPr>
        <p:spPr>
          <a:xfrm>
            <a:off x="687805" y="2145230"/>
            <a:ext cx="7801943" cy="164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/>
              <a:t>Dubai Ticaret Ataşemiz Hasan Önal’ın da katılımıyla </a:t>
            </a:r>
            <a:r>
              <a:rPr lang="en-GB" sz="1600" dirty="0" err="1"/>
              <a:t>Türkiye’den</a:t>
            </a:r>
            <a:r>
              <a:rPr lang="en-GB" sz="1600" dirty="0"/>
              <a:t> </a:t>
            </a:r>
            <a:r>
              <a:rPr lang="en-GB" sz="1600" dirty="0" err="1"/>
              <a:t>gelen</a:t>
            </a:r>
            <a:r>
              <a:rPr lang="en-GB" sz="1600" dirty="0"/>
              <a:t> </a:t>
            </a:r>
            <a:r>
              <a:rPr lang="en-GB" sz="1600" dirty="0" err="1"/>
              <a:t>gıda</a:t>
            </a:r>
            <a:r>
              <a:rPr lang="en-GB" sz="1600" dirty="0"/>
              <a:t> </a:t>
            </a:r>
            <a:r>
              <a:rPr lang="en-GB" sz="1600" dirty="0" err="1"/>
              <a:t>sektörü</a:t>
            </a:r>
            <a:r>
              <a:rPr lang="en-GB" sz="1600" dirty="0"/>
              <a:t> 250 firma </a:t>
            </a:r>
            <a:r>
              <a:rPr lang="en-GB" sz="1600" dirty="0" err="1"/>
              <a:t>temsilcisine</a:t>
            </a:r>
            <a:r>
              <a:rPr lang="en-GB" sz="1600" dirty="0"/>
              <a:t> B.A.E </a:t>
            </a:r>
            <a:r>
              <a:rPr lang="en-GB" sz="1600" dirty="0" err="1"/>
              <a:t>pazarı</a:t>
            </a:r>
            <a:r>
              <a:rPr lang="en-GB" sz="1600" dirty="0"/>
              <a:t> </a:t>
            </a:r>
            <a:r>
              <a:rPr lang="en-GB" sz="1600" dirty="0" err="1"/>
              <a:t>bilgilendirme</a:t>
            </a:r>
            <a:r>
              <a:rPr lang="en-GB" sz="1600" dirty="0"/>
              <a:t> </a:t>
            </a:r>
            <a:r>
              <a:rPr lang="en-GB" sz="1600" dirty="0" err="1"/>
              <a:t>sunumu</a:t>
            </a:r>
            <a:r>
              <a:rPr lang="en-GB" sz="1600" dirty="0"/>
              <a:t> </a:t>
            </a:r>
            <a:r>
              <a:rPr lang="en-GB" sz="1600" dirty="0" err="1"/>
              <a:t>yapılarak</a:t>
            </a:r>
            <a:r>
              <a:rPr lang="en-GB" sz="1600" dirty="0"/>
              <a:t>, B.A.E </a:t>
            </a:r>
            <a:r>
              <a:rPr lang="en-GB" sz="1600" dirty="0" err="1"/>
              <a:t>ekonomisi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B.A.E’de</a:t>
            </a:r>
            <a:r>
              <a:rPr lang="en-GB" sz="1600" dirty="0"/>
              <a:t> </a:t>
            </a:r>
            <a:r>
              <a:rPr lang="en-GB" sz="1600" dirty="0" err="1"/>
              <a:t>iş</a:t>
            </a:r>
            <a:r>
              <a:rPr lang="en-GB" sz="1600" dirty="0"/>
              <a:t> </a:t>
            </a:r>
            <a:r>
              <a:rPr lang="en-GB" sz="1600" dirty="0" err="1"/>
              <a:t>yaparken</a:t>
            </a:r>
            <a:r>
              <a:rPr lang="en-GB" sz="1600" dirty="0"/>
              <a:t> </a:t>
            </a:r>
            <a:r>
              <a:rPr lang="en-GB" sz="1600" dirty="0" err="1"/>
              <a:t>dikkat</a:t>
            </a:r>
            <a:r>
              <a:rPr lang="en-GB" sz="1600" dirty="0"/>
              <a:t> </a:t>
            </a:r>
            <a:r>
              <a:rPr lang="en-GB" sz="1600" dirty="0" err="1"/>
              <a:t>edilmesi</a:t>
            </a:r>
            <a:r>
              <a:rPr lang="en-GB" sz="1600" dirty="0"/>
              <a:t> </a:t>
            </a:r>
            <a:r>
              <a:rPr lang="en-GB" sz="1600" dirty="0" err="1"/>
              <a:t>gereken</a:t>
            </a:r>
            <a:r>
              <a:rPr lang="en-GB" sz="1600" dirty="0"/>
              <a:t> </a:t>
            </a:r>
            <a:r>
              <a:rPr lang="en-GB" sz="1600" dirty="0" err="1"/>
              <a:t>hususlar</a:t>
            </a:r>
            <a:r>
              <a:rPr lang="en-GB" sz="1600" dirty="0"/>
              <a:t> </a:t>
            </a:r>
            <a:r>
              <a:rPr lang="en-GB" sz="1600" dirty="0" err="1"/>
              <a:t>hakkında</a:t>
            </a:r>
            <a:r>
              <a:rPr lang="en-GB" sz="1600" dirty="0"/>
              <a:t> </a:t>
            </a:r>
            <a:r>
              <a:rPr lang="en-GB" sz="1600" dirty="0" err="1"/>
              <a:t>bilgilendirme</a:t>
            </a:r>
            <a:r>
              <a:rPr lang="en-GB" sz="1600" dirty="0"/>
              <a:t> </a:t>
            </a:r>
            <a:r>
              <a:rPr lang="en-GB" sz="1600" dirty="0" err="1"/>
              <a:t>yapıldı</a:t>
            </a:r>
            <a:r>
              <a:rPr lang="en-GB" sz="1600" dirty="0"/>
              <a:t>.</a:t>
            </a:r>
          </a:p>
          <a:p>
            <a:pPr lvl="0"/>
            <a:endParaRPr lang="tr-TR" sz="1600" dirty="0" smtClean="0"/>
          </a:p>
          <a:p>
            <a:pPr lvl="0"/>
            <a:endParaRPr lang="en-US" sz="1600" dirty="0"/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tr-TR" dirty="0" smtClean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2" name="Resim 11" descr="C:\Users\anilozer\Desktop\TTM\şehirler\B.A.E - Dubai\DWTC\fuar-heyet-genel\İş Konseyi\1 Mart 2017\1.3.2017 İş Konseyi etkinliği\IMG_63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9" y="3429000"/>
            <a:ext cx="4320480" cy="260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 descr="C:\Users\anilozer\Desktop\TTM\şehirler\B.A.E - Dubai\DWTC\fuar-heyet-genel\İş Konseyi\1 Mart 2017\1.3.2017 İş Konseyi etkinliği\IMG_63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6087" y="3521101"/>
            <a:ext cx="3241112" cy="2697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4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algn="ctr"/>
            <a:endParaRPr lang="tr-TR" sz="2000" b="1" dirty="0" smtClean="0"/>
          </a:p>
          <a:p>
            <a:pPr lvl="0" algn="ctr"/>
            <a:r>
              <a:rPr lang="tr-TR" sz="2000" b="1" dirty="0" smtClean="0"/>
              <a:t>8 MART 2017 ÇİMENTO SEKTÖRÜ BİLGİLENDİRME SUNUM ORGANİZASYONU</a:t>
            </a:r>
            <a:endParaRPr lang="en-GB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41336" y="2060848"/>
            <a:ext cx="737508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Dubai Ticaret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Ataşemiz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Hasan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Önal’ın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katılımıyla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çimento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sektörü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yetkililerine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B.A.E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pazarı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bilgilendirme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sunumu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gerçekleştirildi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sunuma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TİM A.Ş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Başkan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Yardımcısı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Sayın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Ali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Özinönü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de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sağladı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Resim 9" descr="C:\Users\anilozer\Desktop\TTM\şehirler\B.A.E - Dubai\DWTC\fuar-heyet-genel\8.3.2017 çimento etkinlik\IMG_20170308_1659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69" y="3284984"/>
            <a:ext cx="5352415" cy="282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algn="ctr"/>
            <a:endParaRPr lang="tr-TR" sz="2000" b="1" dirty="0" smtClean="0"/>
          </a:p>
          <a:p>
            <a:pPr lvl="0" algn="ctr"/>
            <a:r>
              <a:rPr lang="tr-TR" sz="2000" b="1" dirty="0" smtClean="0"/>
              <a:t>12-13 MART 2017 EİB AYAKKABI SEKTÖRÜ İKİLİ İŞ GÖRÜŞMELERİ ORGANİZASYONU</a:t>
            </a:r>
            <a:endParaRPr lang="en-GB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8639" y="1878326"/>
            <a:ext cx="760621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EİB üyesi 9 firma 2 gün boyunca TTM ortak alanında ikili iş görüşmeleri gerçekleştirildi, ikili iş görüşmelerine 43 firma katılım sağladı.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Etkinliğe Dubai Ticaret Ataşemiz Hasan Önal da katılarak gelen firmalara TTM ortak alan konferans salonunda B.A.E pazarı hakkında bir bilgilendirme sunumu yaptı.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Resim 7" descr="C:\Users\anilozer\Desktop\TTM\şehirler\B.A.E - Dubai\DWTC\fuar-heyet-genel\EİB 12-12 Mart\fotoğraflar\2.gün\2\IMG_52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01765"/>
            <a:ext cx="4888945" cy="319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8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7 NİSAN 2017 İHKİB HAZIR GİYİM SEKTÖRÜ SUNUM ORGANİZASYONU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52373" y="1724521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Hazır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Giyim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sektöründen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34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şirket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temsilcisinin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sağladığı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etkinliğe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Dubai Ticaret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Ataşemiz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Hasan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Önal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da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katılarak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gelen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firmalar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temsilcilerine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TTM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konferans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salonunda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BAE/Dubai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ekonomik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ticari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ilişkileri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hakkında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bilgilendirme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sunumu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yaptı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/>
          </a:p>
        </p:txBody>
      </p:sp>
      <p:pic>
        <p:nvPicPr>
          <p:cNvPr id="10" name="Resim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12976"/>
            <a:ext cx="5189220" cy="2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194701" y="1055265"/>
            <a:ext cx="68298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19-20 TEMMUZ 2017 BİLİŞİM TTM İCRA KURULU TOPLANTISI VE NETWORKİNG ETKİNLİĞİ</a:t>
            </a:r>
            <a:endParaRPr lang="tr-TR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8" name="Dikdörtgen 4"/>
          <p:cNvSpPr/>
          <p:nvPr/>
        </p:nvSpPr>
        <p:spPr>
          <a:xfrm>
            <a:off x="708638" y="1911476"/>
            <a:ext cx="7801943" cy="188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err="1"/>
              <a:t>Bilişim</a:t>
            </a:r>
            <a:r>
              <a:rPr lang="en-GB" sz="1600" dirty="0"/>
              <a:t> TTM 5. </a:t>
            </a:r>
            <a:r>
              <a:rPr lang="en-GB" sz="1600" dirty="0" err="1"/>
              <a:t>Sektör</a:t>
            </a:r>
            <a:r>
              <a:rPr lang="en-GB" sz="1600" dirty="0"/>
              <a:t> </a:t>
            </a:r>
            <a:r>
              <a:rPr lang="en-GB" sz="1600" dirty="0" err="1"/>
              <a:t>İcra</a:t>
            </a:r>
            <a:r>
              <a:rPr lang="en-GB" sz="1600" dirty="0"/>
              <a:t> </a:t>
            </a:r>
            <a:r>
              <a:rPr lang="en-GB" sz="1600" dirty="0" err="1"/>
              <a:t>Kurulu</a:t>
            </a:r>
            <a:r>
              <a:rPr lang="en-GB" sz="1600" dirty="0"/>
              <a:t> </a:t>
            </a:r>
            <a:r>
              <a:rPr lang="en-GB" sz="1600" dirty="0" err="1"/>
              <a:t>toplantısı</a:t>
            </a:r>
            <a:r>
              <a:rPr lang="en-GB" sz="1600" dirty="0"/>
              <a:t> TTM </a:t>
            </a:r>
            <a:r>
              <a:rPr lang="en-GB" sz="1600" dirty="0" err="1"/>
              <a:t>ortak</a:t>
            </a:r>
            <a:r>
              <a:rPr lang="en-GB" sz="1600" dirty="0"/>
              <a:t> </a:t>
            </a:r>
            <a:r>
              <a:rPr lang="en-GB" sz="1600" dirty="0" err="1"/>
              <a:t>alanında</a:t>
            </a:r>
            <a:r>
              <a:rPr lang="en-GB" sz="1600" dirty="0"/>
              <a:t> </a:t>
            </a:r>
            <a:r>
              <a:rPr lang="en-GB" sz="1600" dirty="0" err="1"/>
              <a:t>gerçekleştirildi</a:t>
            </a:r>
            <a:r>
              <a:rPr lang="en-GB" sz="1600" dirty="0"/>
              <a:t>, </a:t>
            </a:r>
            <a:r>
              <a:rPr lang="en-GB" sz="1600" dirty="0" err="1"/>
              <a:t>toplantı</a:t>
            </a:r>
            <a:r>
              <a:rPr lang="en-GB" sz="1600" dirty="0"/>
              <a:t> </a:t>
            </a:r>
            <a:r>
              <a:rPr lang="en-GB" sz="1600" dirty="0" err="1"/>
              <a:t>sonrasında</a:t>
            </a:r>
            <a:r>
              <a:rPr lang="en-GB" sz="1600" dirty="0"/>
              <a:t> </a:t>
            </a:r>
            <a:r>
              <a:rPr lang="en-GB" sz="1600" dirty="0" err="1"/>
              <a:t>Dubai’deki</a:t>
            </a:r>
            <a:r>
              <a:rPr lang="en-GB" sz="1600" dirty="0"/>
              <a:t> </a:t>
            </a:r>
            <a:r>
              <a:rPr lang="en-GB" sz="1600" dirty="0" err="1"/>
              <a:t>bilişim</a:t>
            </a:r>
            <a:r>
              <a:rPr lang="en-GB" sz="1600" dirty="0"/>
              <a:t> </a:t>
            </a:r>
            <a:r>
              <a:rPr lang="en-GB" sz="1600" dirty="0" err="1"/>
              <a:t>sektörü</a:t>
            </a:r>
            <a:r>
              <a:rPr lang="en-GB" sz="1600" dirty="0"/>
              <a:t> </a:t>
            </a:r>
            <a:r>
              <a:rPr lang="en-GB" sz="1600" dirty="0" err="1"/>
              <a:t>firmalarından</a:t>
            </a:r>
            <a:r>
              <a:rPr lang="en-GB" sz="1600" dirty="0"/>
              <a:t> </a:t>
            </a:r>
            <a:r>
              <a:rPr lang="en-GB" sz="1600" dirty="0" err="1"/>
              <a:t>yaklaşık</a:t>
            </a:r>
            <a:r>
              <a:rPr lang="en-GB" sz="1600" dirty="0"/>
              <a:t> 35 </a:t>
            </a:r>
            <a:r>
              <a:rPr lang="en-GB" sz="1600" dirty="0" err="1"/>
              <a:t>temsilcinin</a:t>
            </a:r>
            <a:r>
              <a:rPr lang="en-GB" sz="1600" dirty="0"/>
              <a:t> </a:t>
            </a:r>
            <a:r>
              <a:rPr lang="en-GB" sz="1600" dirty="0" err="1"/>
              <a:t>katılımıyla</a:t>
            </a:r>
            <a:r>
              <a:rPr lang="en-GB" sz="1600" dirty="0"/>
              <a:t> «Networking» </a:t>
            </a:r>
            <a:r>
              <a:rPr lang="en-GB" sz="1600" dirty="0" err="1"/>
              <a:t>etkinliği</a:t>
            </a:r>
            <a:r>
              <a:rPr lang="en-GB" sz="1600" dirty="0"/>
              <a:t> </a:t>
            </a:r>
            <a:r>
              <a:rPr lang="en-GB" sz="1600" dirty="0" err="1"/>
              <a:t>gerçekleştirildi</a:t>
            </a:r>
            <a:r>
              <a:rPr lang="en-GB" sz="1600" dirty="0"/>
              <a:t>. </a:t>
            </a:r>
            <a:r>
              <a:rPr lang="en-GB" sz="1600" dirty="0" err="1"/>
              <a:t>Etkinliğe</a:t>
            </a:r>
            <a:r>
              <a:rPr lang="en-GB" sz="1600" dirty="0"/>
              <a:t> Dubai Ticaret </a:t>
            </a:r>
            <a:r>
              <a:rPr lang="en-GB" sz="1600" dirty="0" err="1"/>
              <a:t>Ataşemiz</a:t>
            </a:r>
            <a:r>
              <a:rPr lang="en-GB" sz="1600" dirty="0"/>
              <a:t> Hasan </a:t>
            </a:r>
            <a:r>
              <a:rPr lang="en-GB" sz="1600" dirty="0" err="1"/>
              <a:t>Önal</a:t>
            </a:r>
            <a:r>
              <a:rPr lang="en-GB" sz="1600" dirty="0"/>
              <a:t> da </a:t>
            </a:r>
            <a:r>
              <a:rPr lang="en-GB" sz="1600" dirty="0" err="1"/>
              <a:t>katılarak</a:t>
            </a:r>
            <a:r>
              <a:rPr lang="en-GB" sz="1600" dirty="0"/>
              <a:t> </a:t>
            </a:r>
            <a:r>
              <a:rPr lang="en-GB" sz="1600" dirty="0" err="1"/>
              <a:t>gelen</a:t>
            </a:r>
            <a:r>
              <a:rPr lang="en-GB" sz="1600" dirty="0"/>
              <a:t> </a:t>
            </a:r>
            <a:r>
              <a:rPr lang="en-GB" sz="1600" dirty="0" err="1"/>
              <a:t>firmalar</a:t>
            </a:r>
            <a:r>
              <a:rPr lang="en-GB" sz="1600" dirty="0"/>
              <a:t> </a:t>
            </a:r>
            <a:r>
              <a:rPr lang="en-GB" sz="1600" dirty="0" err="1"/>
              <a:t>yetkililerini</a:t>
            </a:r>
            <a:r>
              <a:rPr lang="en-GB" sz="1600" dirty="0"/>
              <a:t> BAE/Dubai </a:t>
            </a:r>
            <a:r>
              <a:rPr lang="en-GB" sz="1600" dirty="0" err="1"/>
              <a:t>ekonomik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ticari</a:t>
            </a:r>
            <a:r>
              <a:rPr lang="en-GB" sz="1600" dirty="0"/>
              <a:t> </a:t>
            </a:r>
            <a:r>
              <a:rPr lang="en-GB" sz="1600" dirty="0" err="1"/>
              <a:t>ilişkileri</a:t>
            </a:r>
            <a:r>
              <a:rPr lang="en-GB" sz="1600" dirty="0"/>
              <a:t> </a:t>
            </a:r>
            <a:r>
              <a:rPr lang="en-GB" sz="1600" dirty="0" err="1"/>
              <a:t>hakkında</a:t>
            </a:r>
            <a:r>
              <a:rPr lang="en-GB" sz="1600" dirty="0"/>
              <a:t> </a:t>
            </a:r>
            <a:r>
              <a:rPr lang="en-GB" sz="1600" dirty="0" err="1"/>
              <a:t>bilgilendirdi</a:t>
            </a:r>
            <a:r>
              <a:rPr lang="en-GB" sz="1600" dirty="0"/>
              <a:t>.</a:t>
            </a:r>
          </a:p>
          <a:p>
            <a:pPr lvl="0"/>
            <a:endParaRPr lang="en-US" sz="1600" dirty="0">
              <a:solidFill>
                <a:srgbClr val="002060"/>
              </a:solidFill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tr-TR" dirty="0" smtClean="0">
              <a:solidFill>
                <a:srgbClr val="00206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10" name="Rectangle 3501"/>
          <p:cNvSpPr>
            <a:spLocks noChangeArrowheads="1"/>
          </p:cNvSpPr>
          <p:nvPr/>
        </p:nvSpPr>
        <p:spPr bwMode="auto">
          <a:xfrm>
            <a:off x="708638" y="337715"/>
            <a:ext cx="78019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algn="ctr"/>
            <a:endParaRPr lang="tr-TR" sz="2000" b="1" dirty="0" smtClean="0"/>
          </a:p>
          <a:p>
            <a:pPr algn="ctr"/>
            <a:r>
              <a:rPr lang="tr-TR" sz="2000" b="1" dirty="0" smtClean="0"/>
              <a:t>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024001" cy="301800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61" y="3428999"/>
            <a:ext cx="4208368" cy="30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13 EYLÜL 2017 İKLİMLENDİRME SEKTÖRÜ İCRA KURULU TOPLANTISI 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81934" y="1724521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err="1"/>
              <a:t>İklimlendirme</a:t>
            </a:r>
            <a:r>
              <a:rPr lang="en-GB" sz="1600" dirty="0"/>
              <a:t> TTM </a:t>
            </a:r>
            <a:r>
              <a:rPr lang="en-GB" sz="1600" dirty="0" err="1"/>
              <a:t>Sektör</a:t>
            </a:r>
            <a:r>
              <a:rPr lang="en-GB" sz="1600" dirty="0"/>
              <a:t> </a:t>
            </a:r>
            <a:r>
              <a:rPr lang="en-GB" sz="1600" dirty="0" err="1"/>
              <a:t>İcra</a:t>
            </a:r>
            <a:r>
              <a:rPr lang="en-GB" sz="1600" dirty="0"/>
              <a:t> </a:t>
            </a:r>
            <a:r>
              <a:rPr lang="en-GB" sz="1600" dirty="0" err="1"/>
              <a:t>Kurulu</a:t>
            </a:r>
            <a:r>
              <a:rPr lang="en-GB" sz="1600" dirty="0"/>
              <a:t> </a:t>
            </a:r>
            <a:r>
              <a:rPr lang="en-GB" sz="1600" dirty="0" err="1"/>
              <a:t>toplantısı</a:t>
            </a:r>
            <a:r>
              <a:rPr lang="en-GB" sz="1600" dirty="0"/>
              <a:t> 10 firma </a:t>
            </a:r>
            <a:r>
              <a:rPr lang="en-GB" sz="1600" dirty="0" err="1"/>
              <a:t>temsilcisi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İş</a:t>
            </a:r>
            <a:r>
              <a:rPr lang="en-GB" sz="1600" dirty="0"/>
              <a:t> </a:t>
            </a:r>
            <a:r>
              <a:rPr lang="en-GB" sz="1600" dirty="0" err="1"/>
              <a:t>Birliği</a:t>
            </a:r>
            <a:r>
              <a:rPr lang="en-GB" sz="1600" dirty="0"/>
              <a:t> </a:t>
            </a:r>
            <a:r>
              <a:rPr lang="en-GB" sz="1600" dirty="0" err="1"/>
              <a:t>Kuruluşu</a:t>
            </a:r>
            <a:r>
              <a:rPr lang="en-GB" sz="1600" dirty="0"/>
              <a:t> </a:t>
            </a:r>
            <a:r>
              <a:rPr lang="en-GB" sz="1600" dirty="0" err="1"/>
              <a:t>yetkilisinin</a:t>
            </a:r>
            <a:r>
              <a:rPr lang="en-GB" sz="1600" dirty="0"/>
              <a:t> </a:t>
            </a:r>
            <a:r>
              <a:rPr lang="en-GB" sz="1600" dirty="0" err="1"/>
              <a:t>katılımıyla</a:t>
            </a:r>
            <a:r>
              <a:rPr lang="en-GB" sz="1600" dirty="0"/>
              <a:t> TTM </a:t>
            </a:r>
            <a:r>
              <a:rPr lang="en-GB" sz="1600" dirty="0" err="1"/>
              <a:t>ortak</a:t>
            </a:r>
            <a:r>
              <a:rPr lang="en-GB" sz="1600" dirty="0"/>
              <a:t> </a:t>
            </a:r>
            <a:r>
              <a:rPr lang="en-GB" sz="1600" dirty="0" err="1"/>
              <a:t>alanında</a:t>
            </a:r>
            <a:r>
              <a:rPr lang="en-GB" sz="1600" dirty="0"/>
              <a:t> </a:t>
            </a:r>
            <a:r>
              <a:rPr lang="en-GB" sz="1600" dirty="0" err="1"/>
              <a:t>gerçekleştirildi</a:t>
            </a:r>
            <a:r>
              <a:rPr lang="en-GB" sz="1600" dirty="0"/>
              <a:t>.</a:t>
            </a:r>
          </a:p>
          <a:p>
            <a:pPr algn="just"/>
            <a:endParaRPr lang="en-GB" sz="1600" dirty="0"/>
          </a:p>
        </p:txBody>
      </p:sp>
      <p:pic>
        <p:nvPicPr>
          <p:cNvPr id="8" name="Resi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02" y="2555518"/>
            <a:ext cx="5162550" cy="34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18-19 EYLÜL 2017 İKLİMLENDİRME TTM “CLİMATE CONTROL” ETKİNLİĞİ 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81934" y="1724521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İklimlendirme sektörü TTM katılımcı firmaları Dubai Meydan Otel’de gerçekleştirilen «</a:t>
            </a:r>
            <a:r>
              <a:rPr lang="tr-TR" sz="1600" dirty="0" err="1"/>
              <a:t>Climate</a:t>
            </a:r>
            <a:r>
              <a:rPr lang="tr-TR" sz="1600" dirty="0"/>
              <a:t> Control» etkinliğine katıldı. 450 </a:t>
            </a:r>
            <a:r>
              <a:rPr lang="tr-TR" sz="1600" dirty="0" err="1"/>
              <a:t>sektörel</a:t>
            </a:r>
            <a:r>
              <a:rPr lang="tr-TR" sz="1600" dirty="0"/>
              <a:t> üst düzey yöneticinin katılım sağladığı etkinlikte TTM katılımcı firma temsilcileri ile TTM bünyesinde çalışan sektör uzmanı personeller ikili iş görüşmeleri ve sektör tanıtımı gerçekleştirdiler.</a:t>
            </a:r>
            <a:endParaRPr lang="en-GB" sz="1600" dirty="0"/>
          </a:p>
          <a:p>
            <a:pPr algn="just"/>
            <a:endParaRPr lang="en-GB" sz="1600" dirty="0"/>
          </a:p>
        </p:txBody>
      </p:sp>
      <p:pic>
        <p:nvPicPr>
          <p:cNvPr id="10" name="Resim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19" y="3047960"/>
            <a:ext cx="556831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>
            <a:spLocks noGrp="1"/>
          </p:cNvSpPr>
          <p:nvPr>
            <p:ph type="sldNum" sz="quarter" idx="4"/>
          </p:nvPr>
        </p:nvSpPr>
        <p:spPr>
          <a:xfrm>
            <a:off x="6409184" y="6356350"/>
            <a:ext cx="1923009" cy="365125"/>
          </a:xfrm>
        </p:spPr>
        <p:txBody>
          <a:bodyPr/>
          <a:lstStyle/>
          <a:p>
            <a:fld id="{1298C6B6-E011-4CDE-9F9B-F8E551FC8D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57758" y="720857"/>
            <a:ext cx="7020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TÜRKİYE TİCARET MERKEZİ (TTM) NEDİR?</a:t>
            </a:r>
            <a:endParaRPr lang="tr-TR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09" y="3689287"/>
            <a:ext cx="1939738" cy="2677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3689287"/>
            <a:ext cx="2402405" cy="26670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93" y="1423370"/>
            <a:ext cx="3046742" cy="206084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1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395536" y="1841824"/>
            <a:ext cx="328836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dirty="0"/>
              <a:t>365 Gün </a:t>
            </a:r>
            <a:r>
              <a:rPr lang="tr-TR" dirty="0" smtClean="0"/>
              <a:t>Aktif düşük maliyetli fuar alanı</a:t>
            </a:r>
            <a:endParaRPr lang="tr-TR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dirty="0" smtClean="0"/>
              <a:t>Küçük ve orta ölçekli firmalar için dış pazara açılmak önemli bir fırsat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dirty="0" smtClean="0"/>
              <a:t>Sektörel bazda talep edilen ve hedef ülkelerde direk etkileşim ve düşük risk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dirty="0" smtClean="0"/>
              <a:t>Sistematik ve sürekli tanıtım imkanı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9341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18-19 EYLÜL 2017 İKLİMLENDİRME TTM “CLİMATE CONTROL” ETKİNLİĞİ 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81934" y="1724521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err="1"/>
              <a:t>İklimlendirme</a:t>
            </a:r>
            <a:r>
              <a:rPr lang="en-GB" sz="1600" dirty="0"/>
              <a:t> </a:t>
            </a:r>
            <a:r>
              <a:rPr lang="en-GB" sz="1600" dirty="0" err="1"/>
              <a:t>sektörü</a:t>
            </a:r>
            <a:r>
              <a:rPr lang="en-GB" sz="1600" dirty="0"/>
              <a:t> TTM </a:t>
            </a:r>
            <a:r>
              <a:rPr lang="en-GB" sz="1600" dirty="0" err="1"/>
              <a:t>olarak</a:t>
            </a:r>
            <a:r>
              <a:rPr lang="en-GB" sz="1600" dirty="0"/>
              <a:t> </a:t>
            </a:r>
            <a:r>
              <a:rPr lang="en-GB" sz="1600" dirty="0" err="1"/>
              <a:t>katılım</a:t>
            </a:r>
            <a:r>
              <a:rPr lang="en-GB" sz="1600" dirty="0"/>
              <a:t> </a:t>
            </a:r>
            <a:r>
              <a:rPr lang="en-GB" sz="1600" dirty="0" err="1"/>
              <a:t>sağlanan</a:t>
            </a:r>
            <a:r>
              <a:rPr lang="en-GB" sz="1600" dirty="0"/>
              <a:t> «Climate Control» </a:t>
            </a:r>
            <a:r>
              <a:rPr lang="en-GB" sz="1600" dirty="0" err="1"/>
              <a:t>etkinliğinde</a:t>
            </a:r>
            <a:r>
              <a:rPr lang="en-GB" sz="1600" dirty="0"/>
              <a:t> Turkish Trade </a:t>
            </a:r>
            <a:r>
              <a:rPr lang="en-GB" sz="1600" dirty="0" err="1"/>
              <a:t>Center</a:t>
            </a:r>
            <a:r>
              <a:rPr lang="en-GB" sz="1600" dirty="0"/>
              <a:t> </a:t>
            </a:r>
            <a:r>
              <a:rPr lang="en-GB" sz="1600" dirty="0" err="1"/>
              <a:t>markası</a:t>
            </a:r>
            <a:r>
              <a:rPr lang="en-GB" sz="1600" dirty="0"/>
              <a:t> sponsor </a:t>
            </a:r>
            <a:r>
              <a:rPr lang="en-GB" sz="1600" dirty="0" err="1"/>
              <a:t>olarak</a:t>
            </a:r>
            <a:r>
              <a:rPr lang="en-GB" sz="1600" dirty="0"/>
              <a:t> </a:t>
            </a:r>
            <a:r>
              <a:rPr lang="en-GB" sz="1600" dirty="0" err="1"/>
              <a:t>yer</a:t>
            </a:r>
            <a:r>
              <a:rPr lang="en-GB" sz="1600" dirty="0"/>
              <a:t> </a:t>
            </a:r>
            <a:r>
              <a:rPr lang="en-GB" sz="1600" dirty="0" err="1"/>
              <a:t>aldı</a:t>
            </a:r>
            <a:r>
              <a:rPr lang="en-GB" sz="1600" dirty="0"/>
              <a:t>. </a:t>
            </a:r>
            <a:r>
              <a:rPr lang="en-GB" sz="1600" dirty="0" err="1"/>
              <a:t>İklimlendirme</a:t>
            </a:r>
            <a:r>
              <a:rPr lang="en-GB" sz="1600" dirty="0"/>
              <a:t> TTM </a:t>
            </a:r>
            <a:r>
              <a:rPr lang="en-GB" sz="1600" dirty="0" err="1"/>
              <a:t>sektör</a:t>
            </a:r>
            <a:r>
              <a:rPr lang="en-GB" sz="1600" dirty="0"/>
              <a:t> </a:t>
            </a:r>
            <a:r>
              <a:rPr lang="en-GB" sz="1600" dirty="0" err="1"/>
              <a:t>uzmanı</a:t>
            </a:r>
            <a:r>
              <a:rPr lang="en-GB" sz="1600" dirty="0"/>
              <a:t> </a:t>
            </a:r>
            <a:r>
              <a:rPr lang="en-GB" sz="1600" dirty="0" err="1"/>
              <a:t>personellerinden</a:t>
            </a:r>
            <a:r>
              <a:rPr lang="en-GB" sz="1600" dirty="0"/>
              <a:t> </a:t>
            </a:r>
            <a:r>
              <a:rPr lang="en-GB" sz="1600" dirty="0" err="1"/>
              <a:t>Sadath</a:t>
            </a:r>
            <a:r>
              <a:rPr lang="en-GB" sz="1600" dirty="0"/>
              <a:t> </a:t>
            </a:r>
            <a:r>
              <a:rPr lang="en-GB" sz="1600" dirty="0" err="1"/>
              <a:t>Hussain</a:t>
            </a:r>
            <a:r>
              <a:rPr lang="en-GB" sz="1600" dirty="0"/>
              <a:t> </a:t>
            </a:r>
            <a:r>
              <a:rPr lang="en-GB" sz="1600" dirty="0" err="1"/>
              <a:t>panelist</a:t>
            </a:r>
            <a:r>
              <a:rPr lang="en-GB" sz="1600" dirty="0"/>
              <a:t> </a:t>
            </a:r>
            <a:r>
              <a:rPr lang="en-GB" sz="1600" dirty="0" err="1"/>
              <a:t>olarak</a:t>
            </a:r>
            <a:r>
              <a:rPr lang="en-GB" sz="1600" dirty="0"/>
              <a:t> </a:t>
            </a:r>
            <a:r>
              <a:rPr lang="en-GB" sz="1600" dirty="0" err="1"/>
              <a:t>katılarak</a:t>
            </a:r>
            <a:r>
              <a:rPr lang="en-GB" sz="1600" dirty="0"/>
              <a:t> </a:t>
            </a:r>
            <a:r>
              <a:rPr lang="en-GB" sz="1600" dirty="0" err="1"/>
              <a:t>İklimlendirme</a:t>
            </a:r>
            <a:r>
              <a:rPr lang="en-GB" sz="1600" dirty="0"/>
              <a:t> </a:t>
            </a:r>
            <a:r>
              <a:rPr lang="en-GB" sz="1600" dirty="0" err="1"/>
              <a:t>sektörü</a:t>
            </a:r>
            <a:r>
              <a:rPr lang="en-GB" sz="1600" dirty="0"/>
              <a:t> TTM </a:t>
            </a:r>
            <a:r>
              <a:rPr lang="en-GB" sz="1600" dirty="0" err="1"/>
              <a:t>hakkında</a:t>
            </a:r>
            <a:r>
              <a:rPr lang="en-GB" sz="1600" dirty="0"/>
              <a:t> </a:t>
            </a:r>
            <a:r>
              <a:rPr lang="en-GB" sz="1600" dirty="0" err="1"/>
              <a:t>bilgilendirmede</a:t>
            </a:r>
            <a:r>
              <a:rPr lang="en-GB" sz="1600" dirty="0"/>
              <a:t> </a:t>
            </a:r>
            <a:r>
              <a:rPr lang="en-GB" sz="1600" dirty="0" err="1"/>
              <a:t>bulundu</a:t>
            </a:r>
            <a:r>
              <a:rPr lang="en-GB" sz="1600" dirty="0"/>
              <a:t>.</a:t>
            </a:r>
          </a:p>
          <a:p>
            <a:pPr algn="just"/>
            <a:endParaRPr lang="en-GB" sz="1600" dirty="0"/>
          </a:p>
        </p:txBody>
      </p:sp>
      <p:pic>
        <p:nvPicPr>
          <p:cNvPr id="8" name="Resi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9" y="3047960"/>
            <a:ext cx="3761054" cy="3240360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047960"/>
            <a:ext cx="355770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18-19 EYLÜL 2017 BİLİŞİM TTM “TELECOM WORLD” ETKİNLİĞİ 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81934" y="1724521"/>
            <a:ext cx="7594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/>
              <a:t>Bilişim sektörü TTM katılımcı firmaları Dubai </a:t>
            </a:r>
            <a:r>
              <a:rPr lang="tr-TR" sz="1600" dirty="0" err="1"/>
              <a:t>Ritz</a:t>
            </a:r>
            <a:r>
              <a:rPr lang="tr-TR" sz="1600" dirty="0"/>
              <a:t> </a:t>
            </a:r>
            <a:r>
              <a:rPr lang="tr-TR" sz="1600" dirty="0" err="1"/>
              <a:t>Carlton</a:t>
            </a:r>
            <a:r>
              <a:rPr lang="tr-TR" sz="1600" dirty="0"/>
              <a:t> Oteli’nde gerçekleştirilen «</a:t>
            </a:r>
            <a:r>
              <a:rPr lang="tr-TR" sz="1600" dirty="0" err="1"/>
              <a:t>Telecom</a:t>
            </a:r>
            <a:r>
              <a:rPr lang="tr-TR" sz="1600" dirty="0"/>
              <a:t> World» etkinliğine katıldı, </a:t>
            </a:r>
            <a:r>
              <a:rPr lang="tr-TR" sz="1600" dirty="0" err="1"/>
              <a:t>Etisalat</a:t>
            </a:r>
            <a:r>
              <a:rPr lang="tr-TR" sz="1600" dirty="0"/>
              <a:t> ve DU CEO’ları dahil olmak üzere 600 </a:t>
            </a:r>
            <a:r>
              <a:rPr lang="tr-TR" sz="1600" dirty="0" err="1"/>
              <a:t>sektörel</a:t>
            </a:r>
            <a:r>
              <a:rPr lang="tr-TR" sz="1600" dirty="0"/>
              <a:t> üst düzey yöneticinin katılım sağladığı etkinlikte TTM katılımcı firma temsilcileri ile TTM bünyesinde çalışan sektör uzmanı personeller ikili iş görüşmeleri ve sektör tanıtımı gerçekleştirdiler.</a:t>
            </a:r>
            <a:endParaRPr lang="en-GB" sz="1600" dirty="0"/>
          </a:p>
          <a:p>
            <a:pPr algn="just"/>
            <a:endParaRPr lang="en-GB" sz="1600" dirty="0"/>
          </a:p>
        </p:txBody>
      </p:sp>
      <p:pic>
        <p:nvPicPr>
          <p:cNvPr id="10" name="Resim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0" y="3302755"/>
            <a:ext cx="4053176" cy="2862547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11" y="3302755"/>
            <a:ext cx="4010906" cy="28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9 EKİM 2017 BİLİŞİM TTM NETWORKİNG ETKİNLİĞİ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71600" y="1724521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Dubai </a:t>
            </a:r>
            <a:r>
              <a:rPr lang="en-US" sz="1600" dirty="0" err="1"/>
              <a:t>Bilişim</a:t>
            </a:r>
            <a:r>
              <a:rPr lang="en-US" sz="1600" dirty="0"/>
              <a:t> TTM </a:t>
            </a:r>
            <a:r>
              <a:rPr lang="en-US" sz="1600" dirty="0" err="1"/>
              <a:t>üyelerimizin</a:t>
            </a:r>
            <a:r>
              <a:rPr lang="en-US" sz="1600" dirty="0"/>
              <a:t> </a:t>
            </a:r>
            <a:r>
              <a:rPr lang="en-US" sz="1600" dirty="0" err="1"/>
              <a:t>iştirak</a:t>
            </a:r>
            <a:r>
              <a:rPr lang="en-US" sz="1600" dirty="0"/>
              <a:t> </a:t>
            </a:r>
            <a:r>
              <a:rPr lang="en-US" sz="1600" dirty="0" err="1"/>
              <a:t>ettikleri</a:t>
            </a:r>
            <a:r>
              <a:rPr lang="en-US" sz="1600" dirty="0"/>
              <a:t> </a:t>
            </a:r>
            <a:r>
              <a:rPr lang="en-US" sz="1600" dirty="0" err="1"/>
              <a:t>Gitex</a:t>
            </a:r>
            <a:r>
              <a:rPr lang="en-US" sz="1600" dirty="0"/>
              <a:t> </a:t>
            </a:r>
            <a:r>
              <a:rPr lang="en-US" sz="1600" dirty="0" err="1"/>
              <a:t>fuarı</a:t>
            </a:r>
            <a:r>
              <a:rPr lang="en-US" sz="1600" dirty="0"/>
              <a:t> </a:t>
            </a:r>
            <a:r>
              <a:rPr lang="en-US" sz="1600" dirty="0" err="1" smtClean="0"/>
              <a:t>kapsamında</a:t>
            </a:r>
            <a:r>
              <a:rPr lang="tr-TR" sz="1600" dirty="0" smtClean="0"/>
              <a:t> </a:t>
            </a:r>
            <a:r>
              <a:rPr lang="en-US" sz="1600" dirty="0" err="1"/>
              <a:t>Fuarın</a:t>
            </a:r>
            <a:r>
              <a:rPr lang="en-US" sz="1600" dirty="0"/>
              <a:t> 2. </a:t>
            </a:r>
            <a:r>
              <a:rPr lang="en-US" sz="1600" dirty="0" err="1"/>
              <a:t>günü</a:t>
            </a:r>
            <a:r>
              <a:rPr lang="en-US" sz="1600" dirty="0"/>
              <a:t> </a:t>
            </a:r>
            <a:r>
              <a:rPr lang="en-US" sz="1600" dirty="0" smtClean="0"/>
              <a:t>TTM </a:t>
            </a:r>
            <a:r>
              <a:rPr lang="en-US" sz="1600" dirty="0" err="1"/>
              <a:t>bünyesinde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networking </a:t>
            </a:r>
            <a:r>
              <a:rPr lang="en-US" sz="1600" dirty="0" err="1"/>
              <a:t>etkinliği</a:t>
            </a:r>
            <a:r>
              <a:rPr lang="en-US" sz="1600" dirty="0"/>
              <a:t> </a:t>
            </a:r>
            <a:r>
              <a:rPr lang="en-US" sz="1600" dirty="0" err="1" smtClean="0"/>
              <a:t>düzenlenmiştir</a:t>
            </a:r>
            <a:r>
              <a:rPr lang="tr-TR" sz="1600" dirty="0" smtClean="0"/>
              <a:t>. Söz konusu etkinliğe </a:t>
            </a:r>
            <a:r>
              <a:rPr lang="en-US" sz="1600" dirty="0" smtClean="0"/>
              <a:t>Ticaret </a:t>
            </a:r>
            <a:r>
              <a:rPr lang="en-US" sz="1600" dirty="0" err="1"/>
              <a:t>Ataşemiz</a:t>
            </a:r>
            <a:r>
              <a:rPr lang="en-US" sz="1600" dirty="0"/>
              <a:t>, </a:t>
            </a:r>
            <a:r>
              <a:rPr lang="en-US" sz="1600" dirty="0" err="1"/>
              <a:t>Yatırım</a:t>
            </a:r>
            <a:r>
              <a:rPr lang="en-US" sz="1600" dirty="0"/>
              <a:t> </a:t>
            </a:r>
            <a:r>
              <a:rPr lang="en-US" sz="1600" dirty="0" err="1"/>
              <a:t>Ajansı</a:t>
            </a:r>
            <a:r>
              <a:rPr lang="en-US" sz="1600" dirty="0"/>
              <a:t> </a:t>
            </a:r>
            <a:r>
              <a:rPr lang="en-US" sz="1600" dirty="0" err="1"/>
              <a:t>Temsilcimiz</a:t>
            </a:r>
            <a:r>
              <a:rPr lang="en-US" sz="1600" dirty="0"/>
              <a:t>, Al Ansari, Arabian Holding, Al </a:t>
            </a:r>
            <a:r>
              <a:rPr lang="en-US" sz="1600" dirty="0" err="1"/>
              <a:t>Zarooni</a:t>
            </a:r>
            <a:r>
              <a:rPr lang="en-US" sz="1600" dirty="0"/>
              <a:t> </a:t>
            </a:r>
            <a:r>
              <a:rPr lang="en-US" sz="1600" dirty="0" err="1"/>
              <a:t>gibi</a:t>
            </a:r>
            <a:r>
              <a:rPr lang="en-US" sz="1600" dirty="0"/>
              <a:t> </a:t>
            </a:r>
            <a:r>
              <a:rPr lang="en-US" sz="1600" dirty="0" err="1"/>
              <a:t>yerel</a:t>
            </a:r>
            <a:r>
              <a:rPr lang="en-US" sz="1600" dirty="0"/>
              <a:t> </a:t>
            </a:r>
            <a:r>
              <a:rPr lang="en-US" sz="1600" dirty="0" err="1"/>
              <a:t>şirketlerin</a:t>
            </a:r>
            <a:r>
              <a:rPr lang="en-US" sz="1600" dirty="0"/>
              <a:t> </a:t>
            </a:r>
            <a:r>
              <a:rPr lang="en-US" sz="1600" dirty="0" err="1"/>
              <a:t>yanısıra</a:t>
            </a:r>
            <a:r>
              <a:rPr lang="en-US" sz="1600" dirty="0"/>
              <a:t>, Oracle, Microsoft </a:t>
            </a:r>
            <a:r>
              <a:rPr lang="en-US" sz="1600" dirty="0" err="1"/>
              <a:t>gibi</a:t>
            </a:r>
            <a:r>
              <a:rPr lang="en-US" sz="1600" dirty="0"/>
              <a:t> </a:t>
            </a:r>
            <a:r>
              <a:rPr lang="en-US" sz="1600" dirty="0" err="1"/>
              <a:t>şirket</a:t>
            </a:r>
            <a:r>
              <a:rPr lang="en-US" sz="1600" dirty="0"/>
              <a:t> </a:t>
            </a:r>
            <a:r>
              <a:rPr lang="en-US" sz="1600" dirty="0" err="1"/>
              <a:t>temsilcileriyle</a:t>
            </a:r>
            <a:r>
              <a:rPr lang="en-US" sz="1600" dirty="0"/>
              <a:t>, </a:t>
            </a:r>
            <a:r>
              <a:rPr lang="en-US" sz="1600" dirty="0" err="1"/>
              <a:t>heyet</a:t>
            </a:r>
            <a:r>
              <a:rPr lang="en-US" sz="1600" dirty="0"/>
              <a:t> </a:t>
            </a:r>
            <a:r>
              <a:rPr lang="en-US" sz="1600" dirty="0" err="1"/>
              <a:t>olarak</a:t>
            </a:r>
            <a:r>
              <a:rPr lang="en-US" sz="1600" dirty="0"/>
              <a:t> </a:t>
            </a:r>
            <a:r>
              <a:rPr lang="en-US" sz="1600" dirty="0" err="1"/>
              <a:t>Afrika</a:t>
            </a:r>
            <a:r>
              <a:rPr lang="en-US" sz="1600" dirty="0"/>
              <a:t> Investment </a:t>
            </a:r>
            <a:r>
              <a:rPr lang="en-US" sz="1600" dirty="0" err="1"/>
              <a:t>Forum'a</a:t>
            </a:r>
            <a:r>
              <a:rPr lang="en-US" sz="1600" dirty="0"/>
              <a:t> </a:t>
            </a:r>
            <a:r>
              <a:rPr lang="en-US" sz="1600" dirty="0" err="1"/>
              <a:t>katılım</a:t>
            </a:r>
            <a:r>
              <a:rPr lang="en-US" sz="1600" dirty="0"/>
              <a:t> </a:t>
            </a:r>
            <a:r>
              <a:rPr lang="en-US" sz="1600" dirty="0" err="1"/>
              <a:t>gösteren</a:t>
            </a:r>
            <a:r>
              <a:rPr lang="en-US" sz="1600" dirty="0"/>
              <a:t> </a:t>
            </a:r>
            <a:r>
              <a:rPr lang="en-US" sz="1600" dirty="0" err="1"/>
              <a:t>Nijerya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Somali </a:t>
            </a:r>
            <a:r>
              <a:rPr lang="en-US" sz="1600" dirty="0" err="1"/>
              <a:t>gibi</a:t>
            </a:r>
            <a:r>
              <a:rPr lang="en-US" sz="1600" dirty="0"/>
              <a:t> </a:t>
            </a:r>
            <a:r>
              <a:rPr lang="en-US" sz="1600" dirty="0" err="1"/>
              <a:t>ülke</a:t>
            </a:r>
            <a:r>
              <a:rPr lang="en-US" sz="1600" dirty="0"/>
              <a:t> </a:t>
            </a:r>
            <a:r>
              <a:rPr lang="en-US" sz="1600" dirty="0" err="1"/>
              <a:t>temsilcileri</a:t>
            </a:r>
            <a:r>
              <a:rPr lang="en-US" sz="1600" dirty="0"/>
              <a:t> </a:t>
            </a:r>
            <a:r>
              <a:rPr lang="en-US" sz="1600" dirty="0" err="1"/>
              <a:t>katılım</a:t>
            </a:r>
            <a:r>
              <a:rPr lang="en-US" sz="1600" dirty="0"/>
              <a:t> </a:t>
            </a:r>
            <a:r>
              <a:rPr lang="en-US" sz="1600" dirty="0" err="1"/>
              <a:t>sağlamıştır</a:t>
            </a:r>
            <a:endParaRPr lang="en-GB" sz="1600" dirty="0"/>
          </a:p>
        </p:txBody>
      </p:sp>
      <p:pic>
        <p:nvPicPr>
          <p:cNvPr id="8" name="Resim 7" descr="C:\Users\anilozer\AppData\Local\Microsoft\Windows\INetCache\Content.Outlook\4M0KY6TW\networking invite (006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317617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0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9 EKİM 2017 BİLİŞİM TTM NETWORKİNG ETKİNLİĞİ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9" y="2016224"/>
            <a:ext cx="4283968" cy="32129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16224"/>
            <a:ext cx="403244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DWTC TTMDE </a:t>
            </a:r>
            <a:r>
              <a:rPr lang="tr-TR" sz="2000" b="1" dirty="0"/>
              <a:t>GERÇEKLEŞTİRİLEN </a:t>
            </a:r>
            <a:r>
              <a:rPr lang="tr-TR" sz="2000" b="1" dirty="0" smtClean="0"/>
              <a:t>ETKİNLİKLER</a:t>
            </a:r>
          </a:p>
          <a:p>
            <a:pPr lvl="0" algn="ctr"/>
            <a:endParaRPr lang="tr-TR" sz="2000" u="sng" dirty="0" smtClean="0"/>
          </a:p>
          <a:p>
            <a:pPr lvl="0" algn="ctr"/>
            <a:r>
              <a:rPr lang="tr-TR" sz="2000" b="1" dirty="0" smtClean="0"/>
              <a:t>9 EKİM 2017 BİLİŞİM TTM NETWORKİNG ETKİNLİĞİ</a:t>
            </a:r>
            <a:endParaRPr lang="en-GB" sz="2000" b="1" dirty="0" smtClean="0"/>
          </a:p>
          <a:p>
            <a:pPr algn="ctr"/>
            <a:endParaRPr lang="tr-TR" sz="2000" b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9340"/>
            <a:ext cx="4188204" cy="314115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48146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888432" cy="494357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10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B.A.E. – DUBAI DMCC TTM</a:t>
            </a:r>
            <a:endParaRPr lang="tr-TR" sz="2200" b="1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838370"/>
              </p:ext>
            </p:extLst>
          </p:nvPr>
        </p:nvGraphicFramePr>
        <p:xfrm>
          <a:off x="4964900" y="2492896"/>
          <a:ext cx="3422278" cy="18264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35292"/>
                <a:gridCol w="1281954"/>
                <a:gridCol w="805032"/>
              </a:tblGrid>
              <a:tr h="431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DMCC Projesi Künye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TTM Sektörü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Ofis numarası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5160"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Mücevher</a:t>
                      </a:r>
                      <a:endParaRPr lang="en-GB" sz="1600" dirty="0">
                        <a:effectLst/>
                      </a:endParaRPr>
                    </a:p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(10 firma)</a:t>
                      </a:r>
                      <a:endParaRPr lang="en-GB" sz="1600" dirty="0">
                        <a:effectLst/>
                      </a:endParaRPr>
                    </a:p>
                    <a:p>
                      <a:pPr marL="457200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660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</a:t>
                      </a:r>
                      <a:endParaRPr lang="en-GB" sz="1600">
                        <a:effectLst/>
                      </a:endParaRPr>
                    </a:p>
                    <a:p>
                      <a:pPr marL="73660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34 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312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7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6" name="Rectangle 3501"/>
          <p:cNvSpPr>
            <a:spLocks noChangeArrowheads="1"/>
          </p:cNvSpPr>
          <p:nvPr/>
        </p:nvSpPr>
        <p:spPr bwMode="auto">
          <a:xfrm>
            <a:off x="1187624" y="847364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B.A.E. – DUBAI DMCC TTM</a:t>
            </a:r>
            <a:endParaRPr lang="tr-TR" sz="2200" b="1" dirty="0"/>
          </a:p>
        </p:txBody>
      </p:sp>
      <p:sp>
        <p:nvSpPr>
          <p:cNvPr id="2" name="Dikdörtgen 1"/>
          <p:cNvSpPr/>
          <p:nvPr/>
        </p:nvSpPr>
        <p:spPr>
          <a:xfrm>
            <a:off x="1043608" y="1484784"/>
            <a:ext cx="6984776" cy="3609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Adres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Almas Tower 34-D Po Box: 9821 JLT DMCC Dubai/B.A.E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Lokasyon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Merkezimiz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Dubai’de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Mücevher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sektörünün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merkezi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olarak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JLT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bölgesi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DMCC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serbest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bölgesinde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Almas Tower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binasında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almaktadır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Toplam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310 m2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Faaliyete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Geçme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Tarihi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15.5.2017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Sektörler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Mücevher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Alan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toplantı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salonu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bulunmaktadır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Katılımcı</a:t>
            </a:r>
            <a:r>
              <a:rPr lang="en-GB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Sayısı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10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Ülke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Direktörü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Serdar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Fuat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Kumbaracı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/ </a:t>
            </a:r>
            <a:r>
              <a:rPr lang="en-GB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  <a:hlinkClick r:id="rId5"/>
              </a:rPr>
              <a:t>serdarkumbaraci-uae@tim.org.tr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3654152" cy="274061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2204864"/>
            <a:ext cx="4872203" cy="2740614"/>
          </a:xfrm>
          <a:prstGeom prst="rect">
            <a:avLst/>
          </a:prstGeom>
        </p:spPr>
      </p:pic>
      <p:sp>
        <p:nvSpPr>
          <p:cNvPr id="7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39714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 descr="C:\Users\cigdemkaradeniz\AppData\Local\Microsoft\Windows\INetCache\Content.Word\10E 34th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84376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501"/>
          <p:cNvSpPr>
            <a:spLocks noChangeArrowheads="1"/>
          </p:cNvSpPr>
          <p:nvPr/>
        </p:nvSpPr>
        <p:spPr bwMode="auto">
          <a:xfrm>
            <a:off x="1061864" y="548680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A.B.D NEW YORK TTM</a:t>
            </a:r>
            <a:endParaRPr lang="tr-TR" sz="2200" b="1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17951"/>
              </p:ext>
            </p:extLst>
          </p:nvPr>
        </p:nvGraphicFramePr>
        <p:xfrm>
          <a:off x="4644008" y="2132856"/>
          <a:ext cx="3785976" cy="33919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31077"/>
                <a:gridCol w="1281585"/>
                <a:gridCol w="773314"/>
              </a:tblGrid>
              <a:tr h="590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New York TTM Künyesi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01600"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TTM Sektörü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Bulunduğu  Kat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5739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r>
                        <a:rPr lang="tr-TR" sz="1600" dirty="0" smtClean="0">
                          <a:effectLst/>
                        </a:rPr>
                        <a:t>HALI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(3 firma)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    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310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805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r>
                        <a:rPr lang="tr-TR" sz="1600" dirty="0" smtClean="0">
                          <a:effectLst/>
                        </a:rPr>
                        <a:t>HAZIR </a:t>
                      </a:r>
                      <a:r>
                        <a:rPr lang="tr-TR" sz="1600" dirty="0">
                          <a:effectLst/>
                        </a:rPr>
                        <a:t>GİYİM                    </a:t>
                      </a:r>
                      <a:r>
                        <a:rPr lang="tr-TR" sz="1600" dirty="0" smtClean="0">
                          <a:effectLst/>
                        </a:rPr>
                        <a:t>(7 </a:t>
                      </a:r>
                      <a:r>
                        <a:rPr lang="tr-TR" sz="1600" dirty="0">
                          <a:effectLst/>
                        </a:rPr>
                        <a:t>firma)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    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310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3030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r>
                        <a:rPr lang="tr-TR" sz="1600" dirty="0" smtClean="0">
                          <a:effectLst/>
                        </a:rPr>
                        <a:t>İŞ </a:t>
                      </a:r>
                      <a:r>
                        <a:rPr lang="tr-TR" sz="1600" dirty="0">
                          <a:effectLst/>
                        </a:rPr>
                        <a:t>KONTRATLARI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(6 firma)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    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    8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310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4795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r>
                        <a:rPr lang="tr-TR" sz="1600" dirty="0" smtClean="0">
                          <a:effectLst/>
                        </a:rPr>
                        <a:t>EV TEKSTİLİ                      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(8 firma)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       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310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8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827584" y="1011227"/>
            <a:ext cx="7776864" cy="547260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GB" sz="1700" b="1" dirty="0" err="1"/>
              <a:t>Adres</a:t>
            </a:r>
            <a:r>
              <a:rPr lang="en-GB" sz="1700" b="1" dirty="0"/>
              <a:t>:</a:t>
            </a:r>
            <a:r>
              <a:rPr lang="en-GB" sz="1700" dirty="0"/>
              <a:t> 10 East 34th Street, New York, 10016, </a:t>
            </a:r>
            <a:r>
              <a:rPr lang="en-GB" sz="1700" dirty="0" err="1"/>
              <a:t>Amerika</a:t>
            </a:r>
            <a:r>
              <a:rPr lang="en-GB" sz="1700" dirty="0"/>
              <a:t> </a:t>
            </a:r>
            <a:r>
              <a:rPr lang="en-GB" sz="1700" dirty="0" err="1"/>
              <a:t>Birleşik</a:t>
            </a:r>
            <a:r>
              <a:rPr lang="en-GB" sz="1700" dirty="0"/>
              <a:t> </a:t>
            </a:r>
            <a:r>
              <a:rPr lang="en-GB" sz="1700" dirty="0" err="1" smtClean="0"/>
              <a:t>Devletleri</a:t>
            </a:r>
            <a:r>
              <a:rPr lang="tr-TR" sz="1700" dirty="0"/>
              <a:t> </a:t>
            </a:r>
            <a:endParaRPr lang="en-GB" sz="1700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b="1" dirty="0" err="1"/>
              <a:t>Lokasyon</a:t>
            </a:r>
            <a:r>
              <a:rPr lang="en-GB" sz="1700" b="1" dirty="0"/>
              <a:t>:</a:t>
            </a:r>
            <a:r>
              <a:rPr lang="en-GB" sz="1700" dirty="0"/>
              <a:t> New </a:t>
            </a:r>
            <a:r>
              <a:rPr lang="en-GB" sz="1700" dirty="0" err="1"/>
              <a:t>York’un</a:t>
            </a:r>
            <a:r>
              <a:rPr lang="en-GB" sz="1700" dirty="0"/>
              <a:t> en </a:t>
            </a:r>
            <a:r>
              <a:rPr lang="en-GB" sz="1700" dirty="0" err="1"/>
              <a:t>seçkin</a:t>
            </a:r>
            <a:r>
              <a:rPr lang="en-GB" sz="1700" dirty="0"/>
              <a:t> </a:t>
            </a:r>
            <a:r>
              <a:rPr lang="en-GB" sz="1700" dirty="0" err="1"/>
              <a:t>bölgesi</a:t>
            </a:r>
            <a:r>
              <a:rPr lang="en-GB" sz="1700" dirty="0"/>
              <a:t> </a:t>
            </a:r>
            <a:r>
              <a:rPr lang="en-GB" sz="1700" dirty="0" err="1"/>
              <a:t>olan</a:t>
            </a:r>
            <a:r>
              <a:rPr lang="en-GB" sz="1700" dirty="0"/>
              <a:t> </a:t>
            </a:r>
            <a:r>
              <a:rPr lang="en-GB" sz="1700" dirty="0" err="1"/>
              <a:t>Manhattan’da</a:t>
            </a:r>
            <a:r>
              <a:rPr lang="en-GB" sz="1700" dirty="0"/>
              <a:t> 5. </a:t>
            </a:r>
            <a:r>
              <a:rPr lang="en-GB" sz="1700" dirty="0" err="1"/>
              <a:t>Cadde</a:t>
            </a:r>
            <a:r>
              <a:rPr lang="en-GB" sz="1700" dirty="0"/>
              <a:t> </a:t>
            </a:r>
            <a:r>
              <a:rPr lang="en-GB" sz="1700" dirty="0" err="1"/>
              <a:t>ile</a:t>
            </a:r>
            <a:r>
              <a:rPr lang="en-GB" sz="1700" dirty="0"/>
              <a:t> 34. </a:t>
            </a:r>
            <a:r>
              <a:rPr lang="en-GB" sz="1700" dirty="0" err="1"/>
              <a:t>Sokağın</a:t>
            </a:r>
            <a:r>
              <a:rPr lang="en-GB" sz="1700" dirty="0"/>
              <a:t> </a:t>
            </a:r>
            <a:r>
              <a:rPr lang="en-GB" sz="1700" dirty="0" err="1"/>
              <a:t>kesiştiği</a:t>
            </a:r>
            <a:r>
              <a:rPr lang="en-GB" sz="1700" dirty="0"/>
              <a:t> </a:t>
            </a:r>
            <a:r>
              <a:rPr lang="en-GB" sz="1700" dirty="0" err="1"/>
              <a:t>noktada</a:t>
            </a:r>
            <a:r>
              <a:rPr lang="en-GB" sz="1700" dirty="0"/>
              <a:t> </a:t>
            </a:r>
            <a:r>
              <a:rPr lang="en-GB" sz="1700" dirty="0" err="1"/>
              <a:t>yer</a:t>
            </a:r>
            <a:r>
              <a:rPr lang="en-GB" sz="1700" dirty="0"/>
              <a:t> </a:t>
            </a:r>
            <a:r>
              <a:rPr lang="en-GB" sz="1700" dirty="0" err="1"/>
              <a:t>alan</a:t>
            </a:r>
            <a:r>
              <a:rPr lang="en-GB" sz="1700" dirty="0"/>
              <a:t> </a:t>
            </a:r>
            <a:r>
              <a:rPr lang="en-GB" sz="1700" dirty="0" err="1"/>
              <a:t>merkezimiz</a:t>
            </a:r>
            <a:r>
              <a:rPr lang="en-GB" sz="1700" dirty="0"/>
              <a:t>, </a:t>
            </a:r>
            <a:r>
              <a:rPr lang="en-GB" sz="1700" dirty="0" err="1"/>
              <a:t>farklı</a:t>
            </a:r>
            <a:r>
              <a:rPr lang="en-GB" sz="1700" dirty="0"/>
              <a:t> </a:t>
            </a:r>
            <a:r>
              <a:rPr lang="en-GB" sz="1700" dirty="0" err="1"/>
              <a:t>sektörlerden</a:t>
            </a:r>
            <a:r>
              <a:rPr lang="en-GB" sz="1700" dirty="0"/>
              <a:t> </a:t>
            </a:r>
            <a:r>
              <a:rPr lang="en-GB" sz="1700" dirty="0" err="1"/>
              <a:t>iş</a:t>
            </a:r>
            <a:r>
              <a:rPr lang="en-GB" sz="1700" dirty="0"/>
              <a:t> </a:t>
            </a:r>
            <a:r>
              <a:rPr lang="en-GB" sz="1700" dirty="0" err="1"/>
              <a:t>merkezlerinin</a:t>
            </a:r>
            <a:r>
              <a:rPr lang="en-GB" sz="1700" dirty="0"/>
              <a:t> </a:t>
            </a:r>
            <a:r>
              <a:rPr lang="en-GB" sz="1700" dirty="0" err="1"/>
              <a:t>yoğun</a:t>
            </a:r>
            <a:r>
              <a:rPr lang="en-GB" sz="1700" dirty="0"/>
              <a:t> </a:t>
            </a:r>
            <a:r>
              <a:rPr lang="en-GB" sz="1700" dirty="0" err="1"/>
              <a:t>faaliyet</a:t>
            </a:r>
            <a:r>
              <a:rPr lang="en-GB" sz="1700" dirty="0"/>
              <a:t> </a:t>
            </a:r>
            <a:r>
              <a:rPr lang="en-GB" sz="1700" dirty="0" err="1"/>
              <a:t>gösterdiği</a:t>
            </a:r>
            <a:r>
              <a:rPr lang="en-GB" sz="1700" dirty="0"/>
              <a:t> </a:t>
            </a:r>
            <a:r>
              <a:rPr lang="en-GB" sz="1700" dirty="0" err="1"/>
              <a:t>bölgenin</a:t>
            </a:r>
            <a:r>
              <a:rPr lang="en-GB" sz="1700" dirty="0"/>
              <a:t> </a:t>
            </a:r>
            <a:r>
              <a:rPr lang="en-GB" sz="1700" dirty="0" err="1"/>
              <a:t>avantajlarından</a:t>
            </a:r>
            <a:r>
              <a:rPr lang="en-GB" sz="1700" dirty="0"/>
              <a:t>, </a:t>
            </a:r>
            <a:r>
              <a:rPr lang="en-GB" sz="1700" dirty="0" err="1"/>
              <a:t>Türkiye</a:t>
            </a:r>
            <a:r>
              <a:rPr lang="en-GB" sz="1700" dirty="0"/>
              <a:t> Ticaret </a:t>
            </a:r>
            <a:r>
              <a:rPr lang="en-GB" sz="1700" dirty="0" err="1"/>
              <a:t>Merkezi</a:t>
            </a:r>
            <a:r>
              <a:rPr lang="en-GB" sz="1700" dirty="0"/>
              <a:t> </a:t>
            </a:r>
            <a:r>
              <a:rPr lang="en-GB" sz="1700" dirty="0" err="1"/>
              <a:t>katılımcı</a:t>
            </a:r>
            <a:r>
              <a:rPr lang="en-GB" sz="1700" dirty="0"/>
              <a:t> </a:t>
            </a:r>
            <a:r>
              <a:rPr lang="en-GB" sz="1700" dirty="0" err="1"/>
              <a:t>firmalarının</a:t>
            </a:r>
            <a:r>
              <a:rPr lang="en-GB" sz="1700" dirty="0"/>
              <a:t> </a:t>
            </a:r>
            <a:r>
              <a:rPr lang="en-GB" sz="1700" dirty="0" err="1"/>
              <a:t>faydalanmasını</a:t>
            </a:r>
            <a:r>
              <a:rPr lang="en-GB" sz="1700" dirty="0"/>
              <a:t> </a:t>
            </a:r>
            <a:r>
              <a:rPr lang="en-GB" sz="1700" dirty="0" err="1"/>
              <a:t>sağlamaktadır</a:t>
            </a:r>
            <a:r>
              <a:rPr lang="en-GB" sz="1700" dirty="0"/>
              <a:t>. </a:t>
            </a:r>
            <a:r>
              <a:rPr lang="en-GB" sz="1700" dirty="0" err="1"/>
              <a:t>Merkezimizin</a:t>
            </a:r>
            <a:r>
              <a:rPr lang="en-GB" sz="1700" dirty="0"/>
              <a:t> </a:t>
            </a:r>
            <a:r>
              <a:rPr lang="en-GB" sz="1700" dirty="0" err="1"/>
              <a:t>lokasyonun</a:t>
            </a:r>
            <a:r>
              <a:rPr lang="en-GB" sz="1700" dirty="0"/>
              <a:t> Empire State </a:t>
            </a:r>
            <a:r>
              <a:rPr lang="en-GB" sz="1700" dirty="0" err="1"/>
              <a:t>Building’e</a:t>
            </a:r>
            <a:r>
              <a:rPr lang="en-GB" sz="1700" dirty="0"/>
              <a:t> </a:t>
            </a:r>
            <a:r>
              <a:rPr lang="en-GB" sz="1700" dirty="0" err="1"/>
              <a:t>birkaç</a:t>
            </a:r>
            <a:r>
              <a:rPr lang="en-GB" sz="1700" dirty="0"/>
              <a:t> </a:t>
            </a:r>
            <a:r>
              <a:rPr lang="en-GB" sz="1700" dirty="0" err="1"/>
              <a:t>bina</a:t>
            </a:r>
            <a:r>
              <a:rPr lang="en-GB" sz="1700" dirty="0"/>
              <a:t> </a:t>
            </a:r>
            <a:r>
              <a:rPr lang="en-GB" sz="1700" dirty="0" err="1"/>
              <a:t>kadar</a:t>
            </a:r>
            <a:r>
              <a:rPr lang="en-GB" sz="1700" dirty="0"/>
              <a:t> </a:t>
            </a:r>
            <a:r>
              <a:rPr lang="en-GB" sz="1700" dirty="0" err="1"/>
              <a:t>yakın</a:t>
            </a:r>
            <a:r>
              <a:rPr lang="en-GB" sz="1700" dirty="0"/>
              <a:t> </a:t>
            </a:r>
            <a:r>
              <a:rPr lang="en-GB" sz="1700" dirty="0" err="1"/>
              <a:t>olması</a:t>
            </a:r>
            <a:r>
              <a:rPr lang="en-GB" sz="1700" dirty="0"/>
              <a:t>, </a:t>
            </a:r>
            <a:r>
              <a:rPr lang="en-GB" sz="1700" dirty="0" err="1"/>
              <a:t>bilinirliğimizi</a:t>
            </a:r>
            <a:r>
              <a:rPr lang="en-GB" sz="1700" dirty="0"/>
              <a:t> </a:t>
            </a:r>
            <a:r>
              <a:rPr lang="en-GB" sz="1700" dirty="0" err="1"/>
              <a:t>ve</a:t>
            </a:r>
            <a:r>
              <a:rPr lang="en-GB" sz="1700" dirty="0"/>
              <a:t> </a:t>
            </a:r>
            <a:r>
              <a:rPr lang="en-GB" sz="1700" dirty="0" err="1"/>
              <a:t>erişimi</a:t>
            </a:r>
            <a:r>
              <a:rPr lang="en-GB" sz="1700" dirty="0"/>
              <a:t> </a:t>
            </a:r>
            <a:r>
              <a:rPr lang="en-GB" sz="1700" dirty="0" err="1"/>
              <a:t>kolaylaştırmaktadır</a:t>
            </a:r>
            <a:r>
              <a:rPr lang="en-GB" sz="1700" dirty="0"/>
              <a:t>.  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b="1" dirty="0" err="1"/>
              <a:t>Toplam</a:t>
            </a:r>
            <a:r>
              <a:rPr lang="en-GB" sz="1700" b="1" dirty="0"/>
              <a:t> Alan:</a:t>
            </a:r>
            <a:r>
              <a:rPr lang="en-GB" sz="1700" dirty="0"/>
              <a:t> 1550 </a:t>
            </a:r>
            <a:r>
              <a:rPr lang="en-GB" sz="1700" dirty="0" smtClean="0"/>
              <a:t>m2</a:t>
            </a:r>
            <a:endParaRPr lang="en-GB" sz="1700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tr-TR" sz="1700" b="1" dirty="0" err="1"/>
              <a:t>F</a:t>
            </a:r>
            <a:r>
              <a:rPr lang="en-GB" sz="1700" b="1" dirty="0" err="1" smtClean="0"/>
              <a:t>aaliyete</a:t>
            </a:r>
            <a:r>
              <a:rPr lang="en-GB" sz="1700" b="1" dirty="0" smtClean="0"/>
              <a:t> </a:t>
            </a:r>
            <a:r>
              <a:rPr lang="en-GB" sz="1700" b="1" dirty="0" err="1"/>
              <a:t>Geçme</a:t>
            </a:r>
            <a:r>
              <a:rPr lang="en-GB" sz="1700" b="1" dirty="0"/>
              <a:t> </a:t>
            </a:r>
            <a:r>
              <a:rPr lang="en-GB" sz="1700" b="1" dirty="0" err="1"/>
              <a:t>Tarihi</a:t>
            </a:r>
            <a:r>
              <a:rPr lang="en-GB" sz="1700" b="1" dirty="0"/>
              <a:t>:      </a:t>
            </a:r>
            <a:r>
              <a:rPr lang="tr-TR" sz="1700" b="1" dirty="0" smtClean="0"/>
              <a:t>	</a:t>
            </a:r>
            <a:r>
              <a:rPr lang="en-GB" sz="1700" b="1" dirty="0" smtClean="0"/>
              <a:t> </a:t>
            </a:r>
            <a:r>
              <a:rPr lang="en-GB" sz="1700" dirty="0"/>
              <a:t>Halı </a:t>
            </a:r>
            <a:r>
              <a:rPr lang="en-GB" sz="1700" dirty="0" err="1"/>
              <a:t>sektörü</a:t>
            </a:r>
            <a:r>
              <a:rPr lang="en-GB" sz="1700" dirty="0"/>
              <a:t> TTM – 1 Nisan 2017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dirty="0"/>
              <a:t>                                                 </a:t>
            </a:r>
            <a:r>
              <a:rPr lang="tr-TR" sz="1700" dirty="0" smtClean="0"/>
              <a:t>	</a:t>
            </a:r>
            <a:r>
              <a:rPr lang="en-GB" sz="1700" dirty="0" smtClean="0"/>
              <a:t> </a:t>
            </a:r>
            <a:r>
              <a:rPr lang="en-GB" sz="1700" dirty="0" err="1"/>
              <a:t>Hazır</a:t>
            </a:r>
            <a:r>
              <a:rPr lang="en-GB" sz="1700" dirty="0"/>
              <a:t> </a:t>
            </a:r>
            <a:r>
              <a:rPr lang="en-GB" sz="1700" dirty="0" err="1"/>
              <a:t>Giyim</a:t>
            </a:r>
            <a:r>
              <a:rPr lang="en-GB" sz="1700" dirty="0"/>
              <a:t> </a:t>
            </a:r>
            <a:r>
              <a:rPr lang="en-GB" sz="1700" dirty="0" err="1"/>
              <a:t>sektörü</a:t>
            </a:r>
            <a:r>
              <a:rPr lang="en-GB" sz="1700" dirty="0"/>
              <a:t> TTM – 18 </a:t>
            </a:r>
            <a:r>
              <a:rPr lang="en-GB" sz="1700" dirty="0" err="1"/>
              <a:t>Temmuz</a:t>
            </a:r>
            <a:r>
              <a:rPr lang="en-GB" sz="1700" dirty="0"/>
              <a:t> 2017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dirty="0"/>
              <a:t>                                                  </a:t>
            </a:r>
            <a:r>
              <a:rPr lang="tr-TR" sz="1700" dirty="0" smtClean="0"/>
              <a:t>	 </a:t>
            </a:r>
            <a:r>
              <a:rPr lang="en-GB" sz="1700" dirty="0" err="1" smtClean="0"/>
              <a:t>Ev</a:t>
            </a:r>
            <a:r>
              <a:rPr lang="en-GB" sz="1700" dirty="0" smtClean="0"/>
              <a:t> </a:t>
            </a:r>
            <a:r>
              <a:rPr lang="en-GB" sz="1700" dirty="0" err="1"/>
              <a:t>Tekstili</a:t>
            </a:r>
            <a:r>
              <a:rPr lang="en-GB" sz="1700" dirty="0"/>
              <a:t> </a:t>
            </a:r>
            <a:r>
              <a:rPr lang="en-GB" sz="1700" dirty="0" err="1"/>
              <a:t>sektörü</a:t>
            </a:r>
            <a:r>
              <a:rPr lang="en-GB" sz="1700" dirty="0"/>
              <a:t> TTM – 20 </a:t>
            </a:r>
            <a:r>
              <a:rPr lang="en-GB" sz="1700" dirty="0" err="1"/>
              <a:t>Temmuz</a:t>
            </a:r>
            <a:r>
              <a:rPr lang="en-GB" sz="1700" dirty="0"/>
              <a:t> 2017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dirty="0"/>
              <a:t>                                                 </a:t>
            </a:r>
            <a:r>
              <a:rPr lang="tr-TR" sz="1700" dirty="0" smtClean="0"/>
              <a:t>	</a:t>
            </a:r>
            <a:r>
              <a:rPr lang="en-GB" sz="1700" dirty="0" smtClean="0"/>
              <a:t> </a:t>
            </a:r>
            <a:r>
              <a:rPr lang="en-GB" sz="1700" dirty="0" err="1"/>
              <a:t>İş</a:t>
            </a:r>
            <a:r>
              <a:rPr lang="en-GB" sz="1700" dirty="0"/>
              <a:t> </a:t>
            </a:r>
            <a:r>
              <a:rPr lang="en-GB" sz="1700" dirty="0" err="1"/>
              <a:t>Kontratları</a:t>
            </a:r>
            <a:r>
              <a:rPr lang="en-GB" sz="1700" dirty="0"/>
              <a:t> </a:t>
            </a:r>
            <a:r>
              <a:rPr lang="en-GB" sz="1700" dirty="0" err="1"/>
              <a:t>sektörü</a:t>
            </a:r>
            <a:r>
              <a:rPr lang="en-GB" sz="1700" dirty="0"/>
              <a:t> TTM – 21 </a:t>
            </a:r>
            <a:r>
              <a:rPr lang="en-GB" sz="1700" dirty="0" err="1"/>
              <a:t>Eylül</a:t>
            </a:r>
            <a:r>
              <a:rPr lang="en-GB" sz="1700" dirty="0"/>
              <a:t> </a:t>
            </a:r>
            <a:r>
              <a:rPr lang="en-GB" sz="1700" dirty="0" smtClean="0"/>
              <a:t>2017</a:t>
            </a:r>
            <a:endParaRPr lang="tr-TR" sz="1700" b="1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b="1" dirty="0" err="1" smtClean="0"/>
              <a:t>Yer</a:t>
            </a:r>
            <a:r>
              <a:rPr lang="en-GB" sz="1700" b="1" dirty="0" smtClean="0"/>
              <a:t> </a:t>
            </a:r>
            <a:r>
              <a:rPr lang="en-GB" sz="1700" b="1" dirty="0" err="1"/>
              <a:t>alan</a:t>
            </a:r>
            <a:r>
              <a:rPr lang="en-GB" sz="1700" b="1" dirty="0"/>
              <a:t> </a:t>
            </a:r>
            <a:r>
              <a:rPr lang="en-GB" sz="1700" b="1" dirty="0" err="1"/>
              <a:t>Sektörler</a:t>
            </a:r>
            <a:r>
              <a:rPr lang="en-GB" sz="1700" b="1" dirty="0"/>
              <a:t>:</a:t>
            </a:r>
            <a:r>
              <a:rPr lang="en-GB" sz="1700" dirty="0"/>
              <a:t> Halı, </a:t>
            </a:r>
            <a:r>
              <a:rPr lang="en-GB" sz="1700" dirty="0" err="1"/>
              <a:t>Hazır</a:t>
            </a:r>
            <a:r>
              <a:rPr lang="en-GB" sz="1700" dirty="0"/>
              <a:t> </a:t>
            </a:r>
            <a:r>
              <a:rPr lang="en-GB" sz="1700" dirty="0" err="1"/>
              <a:t>Giyim</a:t>
            </a:r>
            <a:r>
              <a:rPr lang="en-GB" sz="1700" dirty="0"/>
              <a:t>, </a:t>
            </a:r>
            <a:r>
              <a:rPr lang="en-GB" sz="1700" dirty="0" err="1"/>
              <a:t>Ev</a:t>
            </a:r>
            <a:r>
              <a:rPr lang="en-GB" sz="1700" dirty="0"/>
              <a:t> </a:t>
            </a:r>
            <a:r>
              <a:rPr lang="en-GB" sz="1700" dirty="0" err="1"/>
              <a:t>tekstili</a:t>
            </a:r>
            <a:r>
              <a:rPr lang="en-GB" sz="1700" dirty="0"/>
              <a:t> </a:t>
            </a:r>
            <a:r>
              <a:rPr lang="en-GB" sz="1700" dirty="0" err="1"/>
              <a:t>ve</a:t>
            </a:r>
            <a:r>
              <a:rPr lang="en-GB" sz="1700" dirty="0"/>
              <a:t> </a:t>
            </a:r>
            <a:r>
              <a:rPr lang="en-GB" sz="1700" dirty="0" err="1"/>
              <a:t>İş</a:t>
            </a:r>
            <a:r>
              <a:rPr lang="en-GB" sz="1700" dirty="0"/>
              <a:t> </a:t>
            </a:r>
            <a:r>
              <a:rPr lang="en-GB" sz="1700" dirty="0" err="1"/>
              <a:t>kontratları</a:t>
            </a:r>
            <a:endParaRPr lang="en-GB" sz="1700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en-GB" sz="1700" b="1" dirty="0" err="1" smtClean="0"/>
              <a:t>Katılımcı</a:t>
            </a:r>
            <a:r>
              <a:rPr lang="en-GB" sz="1700" b="1" dirty="0" smtClean="0"/>
              <a:t> </a:t>
            </a:r>
            <a:r>
              <a:rPr lang="en-GB" sz="1700" b="1" dirty="0"/>
              <a:t>Firma </a:t>
            </a:r>
            <a:r>
              <a:rPr lang="en-GB" sz="1700" b="1" dirty="0" err="1"/>
              <a:t>Sayısı</a:t>
            </a:r>
            <a:r>
              <a:rPr lang="en-GB" sz="1700" b="1" dirty="0"/>
              <a:t>: </a:t>
            </a:r>
            <a:r>
              <a:rPr lang="en-GB" sz="1700" dirty="0" smtClean="0"/>
              <a:t>2</a:t>
            </a:r>
            <a:r>
              <a:rPr lang="tr-TR" sz="1700" dirty="0" smtClean="0"/>
              <a:t>4</a:t>
            </a:r>
            <a:endParaRPr lang="en-GB" sz="1700" dirty="0"/>
          </a:p>
          <a:p>
            <a:pPr marL="0" indent="0" algn="just">
              <a:buNone/>
            </a:pPr>
            <a:endParaRPr lang="tr-TR" sz="1800" dirty="0" smtClean="0">
              <a:solidFill>
                <a:srgbClr val="002060"/>
              </a:solidFill>
            </a:endParaRPr>
          </a:p>
          <a:p>
            <a:pPr algn="just"/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5" name="Rectangle 3501"/>
          <p:cNvSpPr>
            <a:spLocks noChangeArrowheads="1"/>
          </p:cNvSpPr>
          <p:nvPr/>
        </p:nvSpPr>
        <p:spPr bwMode="auto">
          <a:xfrm>
            <a:off x="1061864" y="548680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A.B.D NEW YORK TTM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32283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>
            <a:spLocks noGrp="1"/>
          </p:cNvSpPr>
          <p:nvPr>
            <p:ph type="sldNum" sz="quarter" idx="4"/>
          </p:nvPr>
        </p:nvSpPr>
        <p:spPr>
          <a:xfrm>
            <a:off x="6409184" y="6356350"/>
            <a:ext cx="1923009" cy="365125"/>
          </a:xfrm>
        </p:spPr>
        <p:txBody>
          <a:bodyPr/>
          <a:lstStyle/>
          <a:p>
            <a:fld id="{1298C6B6-E011-4CDE-9F9B-F8E551FC8D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2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2" name="Rectangle 3501"/>
          <p:cNvSpPr>
            <a:spLocks noChangeArrowheads="1"/>
          </p:cNvSpPr>
          <p:nvPr/>
        </p:nvSpPr>
        <p:spPr bwMode="auto">
          <a:xfrm>
            <a:off x="899592" y="615636"/>
            <a:ext cx="694065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/>
              <a:t>TÜRKİYE TİCARET MERKEZLERİ PROJESİ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/>
              <a:t>NASIL UYGULANIR?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166" y="1849867"/>
            <a:ext cx="3672408" cy="42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755576" y="1700808"/>
            <a:ext cx="7344816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dirty="0" smtClean="0"/>
          </a:p>
          <a:p>
            <a:pPr algn="just"/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6" name="Resim 5" descr="C:\Users\aysegunel\AppData\Local\Microsoft\Windows\INetCache\Content.Word\a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16" y="1700808"/>
            <a:ext cx="3296920" cy="4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\\10.10.10.7\ttm\ABD\ABD - NEW YORK\FOTOGRAFLAR\10 East 34th street\Bina Dış Cephe\10eas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4429799" cy="283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6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755576" y="1700808"/>
            <a:ext cx="7344816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dirty="0" smtClean="0"/>
          </a:p>
          <a:p>
            <a:pPr algn="just"/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05" y="1831924"/>
            <a:ext cx="4112045" cy="3312368"/>
          </a:xfrm>
          <a:prstGeom prst="rect">
            <a:avLst/>
          </a:prstGeom>
        </p:spPr>
      </p:pic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9" name="Resim 8" descr="C:\Users\kaanulker\Desktop\fotolar\7\IMG_66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41213"/>
            <a:ext cx="4587343" cy="4112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0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6" name="Resim 5" descr="\\10.10.10.7\ttm\ABD\ABD - NEW YORK\FOTOGRAFLAR\10 East 34th street\9. Kat - Halı\Halı showroomlar\IMG-43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0232"/>
            <a:ext cx="3990972" cy="311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\\10.10.10.7\ttm\ABD\ABD - NEW YORK\FOTOGRAFLAR\10 East 34th street\Resmi Açılış 21.09.2017\İş Kontratları TTM -  8. kat\IMG-44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70232"/>
            <a:ext cx="4151814" cy="3084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2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755576" y="1700808"/>
            <a:ext cx="7344816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dirty="0" smtClean="0"/>
          </a:p>
          <a:p>
            <a:pPr algn="just"/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548142" y="764704"/>
            <a:ext cx="375968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21 EYLÜL 2017 RESM</a:t>
            </a:r>
            <a:r>
              <a:rPr lang="tr-T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İ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AÇILIŞ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44801"/>
            <a:ext cx="4176464" cy="2680343"/>
          </a:xfrm>
          <a:prstGeom prst="rect">
            <a:avLst/>
          </a:prstGeom>
        </p:spPr>
      </p:pic>
      <p:pic>
        <p:nvPicPr>
          <p:cNvPr id="9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46939"/>
            <a:ext cx="4017024" cy="2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755576" y="1700808"/>
            <a:ext cx="7344816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dirty="0" smtClean="0"/>
          </a:p>
          <a:p>
            <a:pPr algn="just"/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548142" y="764704"/>
            <a:ext cx="375968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21 EYLÜL 2017 RESM</a:t>
            </a:r>
            <a:r>
              <a:rPr lang="tr-T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İ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AÇILIŞ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1" y="1918418"/>
            <a:ext cx="3773662" cy="2825716"/>
          </a:xfrm>
          <a:prstGeom prst="rect">
            <a:avLst/>
          </a:prstGeom>
        </p:spPr>
      </p:pic>
      <p:pic>
        <p:nvPicPr>
          <p:cNvPr id="10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8418"/>
            <a:ext cx="400320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1" name="Picture 6" descr="C:\Users\bahadiroztanyel\Desktop\DSCF721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6879"/>
            <a:ext cx="39748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>
                <a:solidFill>
                  <a:srgbClr val="002060"/>
                </a:solidFill>
              </a:rPr>
              <a:t>A.B.D. - CHICAGO TTM</a:t>
            </a:r>
            <a:endParaRPr lang="tr-TR" sz="22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37745"/>
              </p:ext>
            </p:extLst>
          </p:nvPr>
        </p:nvGraphicFramePr>
        <p:xfrm>
          <a:off x="4788024" y="2420888"/>
          <a:ext cx="3294112" cy="18722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3730"/>
                <a:gridCol w="1462445"/>
                <a:gridCol w="677937"/>
              </a:tblGrid>
              <a:tr h="53277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Chicago TTM Künyesi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47819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TTM Sektörü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 Ofisler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1613">
                <a:tc>
                  <a:txBody>
                    <a:bodyPr/>
                    <a:lstStyle/>
                    <a:p>
                      <a:pPr marL="6985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KİMYA                     (8 firma)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66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592, 594, 598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235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7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08639" y="1340768"/>
            <a:ext cx="796906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b="1" dirty="0" err="1"/>
              <a:t>Adres</a:t>
            </a:r>
            <a:r>
              <a:rPr lang="en-GB" sz="1600" b="1" dirty="0"/>
              <a:t>:</a:t>
            </a:r>
            <a:r>
              <a:rPr lang="en-GB" sz="1600" dirty="0"/>
              <a:t> 9555 Foster Avenue, The Merchandise </a:t>
            </a:r>
            <a:r>
              <a:rPr lang="en-GB" sz="1600" dirty="0" err="1"/>
              <a:t>Center</a:t>
            </a:r>
            <a:r>
              <a:rPr lang="en-GB" sz="1600" dirty="0"/>
              <a:t> Suites 592, 594, 598, </a:t>
            </a:r>
            <a:r>
              <a:rPr lang="en-GB" sz="1600" dirty="0" err="1"/>
              <a:t>Schiler</a:t>
            </a:r>
            <a:r>
              <a:rPr lang="en-GB" sz="1600" dirty="0"/>
              <a:t> Park, </a:t>
            </a:r>
            <a:r>
              <a:rPr lang="en-GB" sz="1600" dirty="0" smtClean="0"/>
              <a:t>IL</a:t>
            </a:r>
            <a:endParaRPr lang="en-GB" sz="1600" dirty="0"/>
          </a:p>
          <a:p>
            <a:pPr algn="just">
              <a:lnSpc>
                <a:spcPct val="150000"/>
              </a:lnSpc>
            </a:pPr>
            <a:r>
              <a:rPr lang="en-GB" sz="1600" b="1" dirty="0" err="1"/>
              <a:t>Lokasyon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Merkezimiz</a:t>
            </a:r>
            <a:r>
              <a:rPr lang="en-GB" sz="1600" dirty="0"/>
              <a:t>, Chicago </a:t>
            </a:r>
            <a:r>
              <a:rPr lang="en-GB" sz="1600" dirty="0" err="1"/>
              <a:t>O’hare</a:t>
            </a:r>
            <a:r>
              <a:rPr lang="en-GB" sz="1600" dirty="0"/>
              <a:t> </a:t>
            </a:r>
            <a:r>
              <a:rPr lang="en-GB" sz="1600" dirty="0" err="1"/>
              <a:t>Havalimanı</a:t>
            </a:r>
            <a:r>
              <a:rPr lang="en-GB" sz="1600" dirty="0"/>
              <a:t> </a:t>
            </a:r>
            <a:r>
              <a:rPr lang="en-GB" sz="1600" dirty="0" err="1"/>
              <a:t>bölgesinde</a:t>
            </a:r>
            <a:r>
              <a:rPr lang="en-GB" sz="1600" dirty="0"/>
              <a:t>, </a:t>
            </a:r>
            <a:r>
              <a:rPr lang="en-GB" sz="1600" dirty="0" err="1"/>
              <a:t>Türkiye’den</a:t>
            </a:r>
            <a:r>
              <a:rPr lang="en-GB" sz="1600" dirty="0"/>
              <a:t> </a:t>
            </a:r>
            <a:r>
              <a:rPr lang="en-GB" sz="1600" dirty="0" err="1"/>
              <a:t>katılım</a:t>
            </a:r>
            <a:r>
              <a:rPr lang="en-GB" sz="1600" dirty="0"/>
              <a:t> </a:t>
            </a:r>
            <a:r>
              <a:rPr lang="en-GB" sz="1600" dirty="0" err="1"/>
              <a:t>yapan</a:t>
            </a:r>
            <a:r>
              <a:rPr lang="en-GB" sz="1600" dirty="0"/>
              <a:t> </a:t>
            </a:r>
            <a:r>
              <a:rPr lang="en-GB" sz="1600" dirty="0" err="1"/>
              <a:t>firmalarımız</a:t>
            </a:r>
            <a:r>
              <a:rPr lang="en-GB" sz="1600" dirty="0"/>
              <a:t> </a:t>
            </a:r>
            <a:r>
              <a:rPr lang="en-GB" sz="1600" dirty="0" err="1"/>
              <a:t>ile</a:t>
            </a:r>
            <a:r>
              <a:rPr lang="en-GB" sz="1600" dirty="0"/>
              <a:t> </a:t>
            </a:r>
            <a:r>
              <a:rPr lang="en-GB" sz="1600" dirty="0" err="1"/>
              <a:t>aynı</a:t>
            </a:r>
            <a:r>
              <a:rPr lang="en-GB" sz="1600" dirty="0"/>
              <a:t> </a:t>
            </a:r>
            <a:r>
              <a:rPr lang="en-GB" sz="1600" dirty="0" err="1"/>
              <a:t>iştigal</a:t>
            </a:r>
            <a:r>
              <a:rPr lang="en-GB" sz="1600" dirty="0"/>
              <a:t> </a:t>
            </a:r>
            <a:r>
              <a:rPr lang="en-GB" sz="1600" dirty="0" err="1"/>
              <a:t>alanında</a:t>
            </a:r>
            <a:r>
              <a:rPr lang="en-GB" sz="1600" dirty="0"/>
              <a:t>, plastic </a:t>
            </a:r>
            <a:r>
              <a:rPr lang="en-GB" sz="1600" dirty="0" err="1"/>
              <a:t>ev</a:t>
            </a:r>
            <a:r>
              <a:rPr lang="en-GB" sz="1600" dirty="0"/>
              <a:t> </a:t>
            </a:r>
            <a:r>
              <a:rPr lang="en-GB" sz="1600" dirty="0" err="1"/>
              <a:t>eşyası</a:t>
            </a:r>
            <a:r>
              <a:rPr lang="en-GB" sz="1600" dirty="0"/>
              <a:t> </a:t>
            </a:r>
            <a:r>
              <a:rPr lang="en-GB" sz="1600" dirty="0" err="1"/>
              <a:t>üretimi</a:t>
            </a:r>
            <a:r>
              <a:rPr lang="en-GB" sz="1600" dirty="0"/>
              <a:t> </a:t>
            </a:r>
            <a:r>
              <a:rPr lang="en-GB" sz="1600" dirty="0" err="1"/>
              <a:t>yapan</a:t>
            </a:r>
            <a:r>
              <a:rPr lang="en-GB" sz="1600" dirty="0"/>
              <a:t> </a:t>
            </a:r>
            <a:r>
              <a:rPr lang="en-GB" sz="1600" dirty="0" err="1"/>
              <a:t>firmaların</a:t>
            </a:r>
            <a:r>
              <a:rPr lang="en-GB" sz="1600" dirty="0"/>
              <a:t> </a:t>
            </a:r>
            <a:r>
              <a:rPr lang="en-GB" sz="1600" dirty="0" err="1"/>
              <a:t>yer</a:t>
            </a:r>
            <a:r>
              <a:rPr lang="en-GB" sz="1600" dirty="0"/>
              <a:t> </a:t>
            </a:r>
            <a:r>
              <a:rPr lang="en-GB" sz="1600" dirty="0" err="1"/>
              <a:t>aldığı</a:t>
            </a:r>
            <a:r>
              <a:rPr lang="en-GB" sz="1600" dirty="0"/>
              <a:t> </a:t>
            </a:r>
            <a:r>
              <a:rPr lang="en-GB" sz="1600" dirty="0" err="1"/>
              <a:t>yer</a:t>
            </a:r>
            <a:r>
              <a:rPr lang="en-GB" sz="1600" dirty="0"/>
              <a:t> </a:t>
            </a:r>
            <a:r>
              <a:rPr lang="en-GB" sz="1600" dirty="0" err="1"/>
              <a:t>aldığı</a:t>
            </a:r>
            <a:r>
              <a:rPr lang="en-GB" sz="1600" dirty="0"/>
              <a:t> The Merchandise </a:t>
            </a:r>
            <a:r>
              <a:rPr lang="en-GB" sz="1600" dirty="0" err="1"/>
              <a:t>Center’ın</a:t>
            </a:r>
            <a:r>
              <a:rPr lang="en-GB" sz="1600" dirty="0"/>
              <a:t> (TMC) </a:t>
            </a:r>
            <a:r>
              <a:rPr lang="en-GB" sz="1600" dirty="0" err="1"/>
              <a:t>içerisinde</a:t>
            </a:r>
            <a:r>
              <a:rPr lang="en-GB" sz="1600" dirty="0"/>
              <a:t> </a:t>
            </a:r>
            <a:r>
              <a:rPr lang="en-GB" sz="1600" dirty="0" err="1"/>
              <a:t>konumlanmaktadır</a:t>
            </a:r>
            <a:r>
              <a:rPr lang="en-GB" sz="1600" dirty="0"/>
              <a:t>. TMC </a:t>
            </a:r>
            <a:r>
              <a:rPr lang="en-GB" sz="1600" dirty="0" err="1"/>
              <a:t>yönetimi</a:t>
            </a:r>
            <a:r>
              <a:rPr lang="en-GB" sz="1600" dirty="0"/>
              <a:t> </a:t>
            </a:r>
            <a:r>
              <a:rPr lang="en-GB" sz="1600" dirty="0" err="1"/>
              <a:t>tarafından</a:t>
            </a:r>
            <a:r>
              <a:rPr lang="en-GB" sz="1600" dirty="0"/>
              <a:t> </a:t>
            </a:r>
            <a:r>
              <a:rPr lang="en-GB" sz="1600" dirty="0" err="1"/>
              <a:t>merkez</a:t>
            </a:r>
            <a:r>
              <a:rPr lang="en-GB" sz="1600" dirty="0"/>
              <a:t> </a:t>
            </a:r>
            <a:r>
              <a:rPr lang="en-GB" sz="1600" dirty="0" err="1"/>
              <a:t>içerisinde</a:t>
            </a:r>
            <a:r>
              <a:rPr lang="en-GB" sz="1600" dirty="0"/>
              <a:t> </a:t>
            </a:r>
            <a:r>
              <a:rPr lang="en-GB" sz="1600" dirty="0" err="1"/>
              <a:t>yıl</a:t>
            </a:r>
            <a:r>
              <a:rPr lang="en-GB" sz="1600" dirty="0"/>
              <a:t> </a:t>
            </a:r>
            <a:r>
              <a:rPr lang="en-GB" sz="1600" dirty="0" err="1"/>
              <a:t>boyunca</a:t>
            </a:r>
            <a:r>
              <a:rPr lang="en-GB" sz="1600" dirty="0"/>
              <a:t> </a:t>
            </a:r>
            <a:r>
              <a:rPr lang="en-GB" sz="1600" dirty="0" err="1"/>
              <a:t>periyodik</a:t>
            </a:r>
            <a:r>
              <a:rPr lang="en-GB" sz="1600" dirty="0"/>
              <a:t> </a:t>
            </a:r>
            <a:r>
              <a:rPr lang="en-GB" sz="1600" dirty="0" err="1"/>
              <a:t>aralıklarla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de </a:t>
            </a:r>
            <a:r>
              <a:rPr lang="en-GB" sz="1600" dirty="0" err="1"/>
              <a:t>yılın</a:t>
            </a:r>
            <a:r>
              <a:rPr lang="en-GB" sz="1600" dirty="0"/>
              <a:t> </a:t>
            </a:r>
            <a:r>
              <a:rPr lang="en-GB" sz="1600" dirty="0" err="1"/>
              <a:t>başında</a:t>
            </a:r>
            <a:r>
              <a:rPr lang="en-GB" sz="1600" dirty="0"/>
              <a:t> </a:t>
            </a:r>
            <a:r>
              <a:rPr lang="en-GB" sz="1600" dirty="0" err="1"/>
              <a:t>belirlenen</a:t>
            </a:r>
            <a:r>
              <a:rPr lang="en-GB" sz="1600" dirty="0"/>
              <a:t> </a:t>
            </a:r>
            <a:r>
              <a:rPr lang="en-GB" sz="1600" dirty="0" err="1"/>
              <a:t>tarihlerde</a:t>
            </a:r>
            <a:r>
              <a:rPr lang="en-GB" sz="1600" dirty="0"/>
              <a:t> </a:t>
            </a:r>
            <a:r>
              <a:rPr lang="en-GB" sz="1600" dirty="0" err="1"/>
              <a:t>alım</a:t>
            </a:r>
            <a:r>
              <a:rPr lang="en-GB" sz="1600" dirty="0"/>
              <a:t> </a:t>
            </a:r>
            <a:r>
              <a:rPr lang="en-GB" sz="1600" dirty="0" err="1"/>
              <a:t>grubu</a:t>
            </a:r>
            <a:r>
              <a:rPr lang="en-GB" sz="1600" dirty="0"/>
              <a:t> </a:t>
            </a:r>
            <a:r>
              <a:rPr lang="en-GB" sz="1600" dirty="0" err="1"/>
              <a:t>etkinlikleri</a:t>
            </a:r>
            <a:r>
              <a:rPr lang="en-GB" sz="1600" dirty="0"/>
              <a:t> </a:t>
            </a:r>
            <a:r>
              <a:rPr lang="en-GB" sz="1600" dirty="0" err="1"/>
              <a:t>düzenlenmekte</a:t>
            </a:r>
            <a:r>
              <a:rPr lang="en-GB" sz="1600" dirty="0"/>
              <a:t> </a:t>
            </a:r>
            <a:r>
              <a:rPr lang="en-GB" sz="1600" dirty="0" err="1"/>
              <a:t>olup</a:t>
            </a:r>
            <a:r>
              <a:rPr lang="en-GB" sz="1600" dirty="0"/>
              <a:t>  </a:t>
            </a:r>
            <a:r>
              <a:rPr lang="en-GB" sz="1600" dirty="0" err="1"/>
              <a:t>bu</a:t>
            </a:r>
            <a:r>
              <a:rPr lang="en-GB" sz="1600" dirty="0"/>
              <a:t> </a:t>
            </a:r>
            <a:r>
              <a:rPr lang="en-GB" sz="1600" dirty="0" err="1"/>
              <a:t>etkinlikler</a:t>
            </a:r>
            <a:r>
              <a:rPr lang="en-GB" sz="1600" dirty="0"/>
              <a:t> TTM </a:t>
            </a:r>
            <a:r>
              <a:rPr lang="en-GB" sz="1600" dirty="0" err="1"/>
              <a:t>katılımcı</a:t>
            </a:r>
            <a:r>
              <a:rPr lang="en-GB" sz="1600" dirty="0"/>
              <a:t> </a:t>
            </a:r>
            <a:r>
              <a:rPr lang="en-GB" sz="1600" dirty="0" err="1"/>
              <a:t>firmaları</a:t>
            </a:r>
            <a:r>
              <a:rPr lang="en-GB" sz="1600" dirty="0"/>
              <a:t> </a:t>
            </a:r>
            <a:r>
              <a:rPr lang="en-GB" sz="1600" dirty="0" err="1"/>
              <a:t>için</a:t>
            </a:r>
            <a:r>
              <a:rPr lang="en-GB" sz="1600" dirty="0"/>
              <a:t> </a:t>
            </a:r>
            <a:r>
              <a:rPr lang="en-GB" sz="1600" dirty="0" err="1"/>
              <a:t>pazara</a:t>
            </a:r>
            <a:r>
              <a:rPr lang="en-GB" sz="1600" dirty="0"/>
              <a:t> </a:t>
            </a:r>
            <a:r>
              <a:rPr lang="en-GB" sz="1600" dirty="0" err="1"/>
              <a:t>açılmada</a:t>
            </a:r>
            <a:r>
              <a:rPr lang="en-GB" sz="1600" dirty="0"/>
              <a:t> </a:t>
            </a:r>
            <a:r>
              <a:rPr lang="en-GB" sz="1600" dirty="0" err="1"/>
              <a:t>büyük</a:t>
            </a:r>
            <a:r>
              <a:rPr lang="en-GB" sz="1600" dirty="0"/>
              <a:t> </a:t>
            </a:r>
            <a:r>
              <a:rPr lang="en-GB" sz="1600" dirty="0" err="1"/>
              <a:t>fırsat</a:t>
            </a:r>
            <a:r>
              <a:rPr lang="en-GB" sz="1600" dirty="0"/>
              <a:t> </a:t>
            </a:r>
            <a:r>
              <a:rPr lang="en-GB" sz="1600" dirty="0" err="1"/>
              <a:t>sağlamaktadır</a:t>
            </a:r>
            <a:r>
              <a:rPr lang="en-GB" sz="16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GB" sz="1600" b="1" dirty="0" err="1"/>
              <a:t>Toplam</a:t>
            </a:r>
            <a:r>
              <a:rPr lang="en-GB" sz="1600" b="1" dirty="0"/>
              <a:t> Alan:</a:t>
            </a:r>
            <a:r>
              <a:rPr lang="en-GB" sz="1600" dirty="0"/>
              <a:t> 235 m2</a:t>
            </a:r>
          </a:p>
          <a:p>
            <a:pPr algn="just">
              <a:lnSpc>
                <a:spcPct val="150000"/>
              </a:lnSpc>
            </a:pPr>
            <a:r>
              <a:rPr lang="en-GB" sz="1600" b="1" dirty="0" err="1"/>
              <a:t>Faaliyete</a:t>
            </a:r>
            <a:r>
              <a:rPr lang="en-GB" sz="1600" b="1" dirty="0"/>
              <a:t> </a:t>
            </a:r>
            <a:r>
              <a:rPr lang="en-GB" sz="1600" b="1" dirty="0" err="1"/>
              <a:t>Geçme</a:t>
            </a:r>
            <a:r>
              <a:rPr lang="en-GB" sz="1600" b="1" dirty="0"/>
              <a:t> </a:t>
            </a:r>
            <a:r>
              <a:rPr lang="en-GB" sz="1600" b="1" dirty="0" err="1"/>
              <a:t>Tarihi</a:t>
            </a:r>
            <a:r>
              <a:rPr lang="en-GB" sz="1600" b="1" dirty="0"/>
              <a:t>:  </a:t>
            </a:r>
            <a:r>
              <a:rPr lang="en-GB" sz="1600" dirty="0"/>
              <a:t>1 Nisan 2017</a:t>
            </a:r>
          </a:p>
          <a:p>
            <a:pPr algn="just">
              <a:lnSpc>
                <a:spcPct val="150000"/>
              </a:lnSpc>
            </a:pPr>
            <a:r>
              <a:rPr lang="en-GB" sz="1600" b="1" dirty="0" err="1"/>
              <a:t>Yer</a:t>
            </a:r>
            <a:r>
              <a:rPr lang="en-GB" sz="1600" b="1" dirty="0"/>
              <a:t> </a:t>
            </a:r>
            <a:r>
              <a:rPr lang="en-GB" sz="1600" b="1" dirty="0" err="1"/>
              <a:t>alan</a:t>
            </a:r>
            <a:r>
              <a:rPr lang="en-GB" sz="1600" b="1" dirty="0"/>
              <a:t> </a:t>
            </a:r>
            <a:r>
              <a:rPr lang="en-GB" sz="1600" b="1" dirty="0" err="1"/>
              <a:t>Sektörler</a:t>
            </a:r>
            <a:r>
              <a:rPr lang="en-GB" sz="1600" b="1" dirty="0"/>
              <a:t>:</a:t>
            </a:r>
            <a:r>
              <a:rPr lang="en-GB" sz="1600" dirty="0"/>
              <a:t> </a:t>
            </a:r>
            <a:r>
              <a:rPr lang="en-GB" sz="1600" dirty="0" err="1"/>
              <a:t>Kimya</a:t>
            </a:r>
            <a:endParaRPr lang="en-GB" sz="1600" dirty="0"/>
          </a:p>
          <a:p>
            <a:pPr algn="just">
              <a:lnSpc>
                <a:spcPct val="150000"/>
              </a:lnSpc>
            </a:pPr>
            <a:r>
              <a:rPr lang="en-GB" sz="1600" b="1" dirty="0" err="1"/>
              <a:t>Ortak</a:t>
            </a:r>
            <a:r>
              <a:rPr lang="en-GB" sz="1600" b="1" dirty="0"/>
              <a:t> Alan</a:t>
            </a:r>
            <a:r>
              <a:rPr lang="en-GB" sz="1600" dirty="0"/>
              <a:t>: </a:t>
            </a:r>
            <a:r>
              <a:rPr lang="en-GB" sz="1600" dirty="0" err="1"/>
              <a:t>Ortak</a:t>
            </a:r>
            <a:r>
              <a:rPr lang="en-GB" sz="1600" dirty="0"/>
              <a:t> </a:t>
            </a:r>
            <a:r>
              <a:rPr lang="en-GB" sz="1600" dirty="0" err="1"/>
              <a:t>kullanım</a:t>
            </a:r>
            <a:r>
              <a:rPr lang="en-GB" sz="1600" dirty="0"/>
              <a:t> </a:t>
            </a:r>
            <a:r>
              <a:rPr lang="en-GB" sz="1600" dirty="0" err="1"/>
              <a:t>için</a:t>
            </a:r>
            <a:r>
              <a:rPr lang="en-GB" sz="1600" dirty="0"/>
              <a:t> </a:t>
            </a:r>
            <a:r>
              <a:rPr lang="en-GB" sz="1600" dirty="0" err="1"/>
              <a:t>toplantı</a:t>
            </a:r>
            <a:r>
              <a:rPr lang="en-GB" sz="1600" dirty="0"/>
              <a:t> </a:t>
            </a:r>
            <a:r>
              <a:rPr lang="en-GB" sz="1600" dirty="0" err="1"/>
              <a:t>salonu</a:t>
            </a:r>
            <a:r>
              <a:rPr lang="en-GB" sz="1600" dirty="0"/>
              <a:t> </a:t>
            </a:r>
            <a:r>
              <a:rPr lang="en-GB" sz="1600" dirty="0" err="1"/>
              <a:t>bulunmaktadır</a:t>
            </a:r>
            <a:r>
              <a:rPr lang="en-GB" sz="16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1600" b="1" dirty="0" err="1" smtClean="0"/>
              <a:t>Katılımcı</a:t>
            </a:r>
            <a:r>
              <a:rPr lang="en-GB" sz="1600" b="1" dirty="0" smtClean="0"/>
              <a:t> </a:t>
            </a:r>
            <a:r>
              <a:rPr lang="en-GB" sz="1600" b="1" dirty="0"/>
              <a:t>Firma </a:t>
            </a:r>
            <a:r>
              <a:rPr lang="en-GB" sz="1600" b="1" dirty="0" err="1"/>
              <a:t>Sayısı</a:t>
            </a:r>
            <a:r>
              <a:rPr lang="en-GB" sz="1600" dirty="0"/>
              <a:t>: </a:t>
            </a:r>
            <a:r>
              <a:rPr lang="en-GB" sz="1600" dirty="0" smtClean="0"/>
              <a:t>8</a:t>
            </a:r>
            <a:endParaRPr lang="tr-TR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A.B.D. - CHICAGO TTM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16099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6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A.B.D. - CHICAGO TTM</a:t>
            </a:r>
            <a:endParaRPr lang="tr-TR" sz="2200" b="1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634398"/>
              </p:ext>
            </p:extLst>
          </p:nvPr>
        </p:nvGraphicFramePr>
        <p:xfrm>
          <a:off x="899591" y="2348884"/>
          <a:ext cx="7182544" cy="27363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18006"/>
                <a:gridCol w="2764137"/>
                <a:gridCol w="2100401"/>
              </a:tblGrid>
              <a:tr h="273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TARİH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SHOW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LOKASYON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23-35 Ekim 2017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MARKET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04-05 Aralık 2017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INVITATIONAL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08-09 Ocak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MIDWEST MARKET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12-13 Şubat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MIDWEST MARKET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30 Nisan - 01 Mayıs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INVITATIONAL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11-12 Haziran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MIDWEST MARKET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05-06 Eylül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INVITATIONAL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22-23 Ekim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MARKET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CHICAGO SHOWROOM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03-04 Aralık 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TMC INVITATIONAL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CHICAGO SHOWROOM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1546412"/>
            <a:ext cx="25396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Gelecek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Dönem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Etkinlikleri</a:t>
            </a: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1"/>
          <p:cNvSpPr txBox="1">
            <a:spLocks/>
          </p:cNvSpPr>
          <p:nvPr/>
        </p:nvSpPr>
        <p:spPr>
          <a:xfrm>
            <a:off x="755576" y="1700808"/>
            <a:ext cx="7344816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dirty="0" smtClean="0"/>
          </a:p>
          <a:p>
            <a:pPr algn="just"/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29904" y="69269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TTM ALANI GÖRSELLERİ</a:t>
            </a:r>
            <a:endParaRPr lang="tr-TR" sz="2200" b="1" dirty="0"/>
          </a:p>
        </p:txBody>
      </p:sp>
      <p:pic>
        <p:nvPicPr>
          <p:cNvPr id="6" name="Resim 5" descr="C:\Users\aysegunel\Desktop\Chicago TTM\20170316_1542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816424" cy="2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 descr="C:\Users\aysegunel\Desktop\Chicago TTM\20170316_1543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065623" cy="263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3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687806" y="554887"/>
            <a:ext cx="78019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CHICAGO TTM’DE GERÇEKLEŞTİRİLEN ETKİNLİKLER</a:t>
            </a:r>
          </a:p>
          <a:p>
            <a:pPr algn="ctr"/>
            <a:endParaRPr lang="tr-TR" sz="2000" b="1" dirty="0" smtClean="0"/>
          </a:p>
          <a:p>
            <a:pPr lvl="0" algn="ctr"/>
            <a:r>
              <a:rPr lang="tr-TR" sz="2000" b="1" dirty="0" smtClean="0"/>
              <a:t>11-12 EYLÜL 2017 TMC INVITATIONAL ETKİNLİĞİ</a:t>
            </a:r>
            <a:endParaRPr lang="en-GB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10" name="Resim 9" descr="C:\Users\aysegunel\Desktop\Chicago TTM\20170911_1208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6" y="3400368"/>
            <a:ext cx="3884194" cy="25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75860"/>
            <a:ext cx="3794886" cy="2567293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70685" y="1784541"/>
            <a:ext cx="7419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11-12 Eylül 2017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tarihlerinde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Kimya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Sektörü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TTM’nin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içerisinde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aldığı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TMC’de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düzenlenen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Invitational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adlı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etkinlik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kapsamında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TMC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yönetimi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tarafından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ABD’nin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çeşitli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bölgelerinden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satın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almacılar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edilmiş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showroom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sahibi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katılımcı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TTM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firmalarını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ziyaret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etmeleri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sağlanarak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iş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bağlantıları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kurulmuştur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>
            <a:spLocks noGrp="1"/>
          </p:cNvSpPr>
          <p:nvPr>
            <p:ph type="sldNum" sz="quarter" idx="4"/>
          </p:nvPr>
        </p:nvSpPr>
        <p:spPr>
          <a:xfrm>
            <a:off x="6409184" y="6356350"/>
            <a:ext cx="1923009" cy="365125"/>
          </a:xfrm>
        </p:spPr>
        <p:txBody>
          <a:bodyPr/>
          <a:lstStyle/>
          <a:p>
            <a:fld id="{1298C6B6-E011-4CDE-9F9B-F8E551FC8D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13681" y="498851"/>
            <a:ext cx="7020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/>
              <a:t>2010/6 SAYILI TEBLİĞ İÇERİĞİ</a:t>
            </a:r>
          </a:p>
          <a:p>
            <a:pPr algn="ctr"/>
            <a:r>
              <a:rPr lang="tr-TR" sz="2400" b="1" dirty="0" smtClean="0"/>
              <a:t>TTM TEŞVİK KAPSAMI</a:t>
            </a:r>
            <a:endParaRPr lang="tr-TR" sz="2400" b="1" dirty="0"/>
          </a:p>
        </p:txBody>
      </p:sp>
      <p:grpSp>
        <p:nvGrpSpPr>
          <p:cNvPr id="10" name="Grup 9"/>
          <p:cNvGrpSpPr/>
          <p:nvPr/>
        </p:nvGrpSpPr>
        <p:grpSpPr>
          <a:xfrm>
            <a:off x="3635896" y="1592893"/>
            <a:ext cx="2100977" cy="1946628"/>
            <a:chOff x="-209318" y="720075"/>
            <a:chExt cx="3768414" cy="3530911"/>
          </a:xfrm>
        </p:grpSpPr>
        <p:sp>
          <p:nvSpPr>
            <p:cNvPr id="11" name="Oval 10"/>
            <p:cNvSpPr/>
            <p:nvPr/>
          </p:nvSpPr>
          <p:spPr>
            <a:xfrm>
              <a:off x="-209318" y="720075"/>
              <a:ext cx="3768414" cy="3530911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342553" y="1237165"/>
              <a:ext cx="2664672" cy="24967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0" kern="1200" dirty="0" smtClean="0"/>
                <a:t>Kira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dirty="0" smtClean="0"/>
                <a:t>1.500.000 $</a:t>
              </a:r>
              <a:endParaRPr lang="tr-TR" sz="2000" b="0" kern="1200" dirty="0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1187624" y="2784427"/>
            <a:ext cx="1872208" cy="2017430"/>
            <a:chOff x="3456386" y="1196214"/>
            <a:chExt cx="1800191" cy="1656184"/>
          </a:xfrm>
        </p:grpSpPr>
        <p:sp>
          <p:nvSpPr>
            <p:cNvPr id="15" name="Oval 14"/>
            <p:cNvSpPr/>
            <p:nvPr/>
          </p:nvSpPr>
          <p:spPr>
            <a:xfrm>
              <a:off x="3456386" y="1196214"/>
              <a:ext cx="1800191" cy="165618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3620032" y="1610261"/>
              <a:ext cx="1472892" cy="8420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kern="1200" dirty="0" smtClean="0"/>
                <a:t>İstihdam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dirty="0" smtClean="0"/>
                <a:t>500.000 $</a:t>
              </a:r>
              <a:endParaRPr lang="tr-TR" sz="2000" kern="1200" dirty="0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6388826" y="2958592"/>
            <a:ext cx="2143614" cy="2198600"/>
            <a:chOff x="3456386" y="1196214"/>
            <a:chExt cx="1800191" cy="1656184"/>
          </a:xfrm>
        </p:grpSpPr>
        <p:sp>
          <p:nvSpPr>
            <p:cNvPr id="19" name="Oval 18"/>
            <p:cNvSpPr/>
            <p:nvPr/>
          </p:nvSpPr>
          <p:spPr>
            <a:xfrm>
              <a:off x="3456386" y="1196214"/>
              <a:ext cx="1800191" cy="165618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3620032" y="1610261"/>
              <a:ext cx="1472892" cy="828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kern="1200" dirty="0" smtClean="0"/>
                <a:t>Tanıtım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dirty="0" smtClean="0"/>
                <a:t>300.000 $</a:t>
              </a:r>
              <a:endParaRPr lang="tr-TR" sz="2000" kern="1200" dirty="0"/>
            </a:p>
          </p:txBody>
        </p:sp>
      </p:grpSp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2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60006" y="4314494"/>
            <a:ext cx="2252756" cy="2041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34254" y="4981479"/>
            <a:ext cx="13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chemeClr val="lt1"/>
                </a:solidFill>
              </a:rPr>
              <a:t>Tefrişat</a:t>
            </a:r>
          </a:p>
          <a:p>
            <a:r>
              <a:rPr lang="tr-TR" sz="2000" dirty="0" smtClean="0">
                <a:solidFill>
                  <a:schemeClr val="lt1"/>
                </a:solidFill>
              </a:rPr>
              <a:t>300.000 $</a:t>
            </a:r>
            <a:endParaRPr lang="en-US"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5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052125" y="2492896"/>
            <a:ext cx="7322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/>
              <a:t>GELECEK DÖNEM</a:t>
            </a:r>
            <a:endParaRPr lang="tr-TR" sz="4800" b="1" dirty="0"/>
          </a:p>
          <a:p>
            <a:pPr algn="ctr"/>
            <a:r>
              <a:rPr lang="en-GB" sz="4800" b="1" dirty="0" smtClean="0"/>
              <a:t>TTM </a:t>
            </a:r>
            <a:r>
              <a:rPr lang="en-GB" sz="4800" b="1" dirty="0"/>
              <a:t>PROJELERİ</a:t>
            </a:r>
            <a:endParaRPr lang="en-GB" sz="4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8" y="1484784"/>
            <a:ext cx="2792909" cy="4965172"/>
          </a:xfrm>
          <a:prstGeom prst="rect">
            <a:avLst/>
          </a:prstGeom>
        </p:spPr>
      </p:pic>
      <p:sp>
        <p:nvSpPr>
          <p:cNvPr id="8" name="Rectangle 3501"/>
          <p:cNvSpPr>
            <a:spLocks noChangeArrowheads="1"/>
          </p:cNvSpPr>
          <p:nvPr/>
        </p:nvSpPr>
        <p:spPr bwMode="auto">
          <a:xfrm>
            <a:off x="1061864" y="711651"/>
            <a:ext cx="7020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İNGİLTERE – LONDRA SERAMİK TTM</a:t>
            </a:r>
            <a:endParaRPr lang="en-GB" sz="2000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55468"/>
              </p:ext>
            </p:extLst>
          </p:nvPr>
        </p:nvGraphicFramePr>
        <p:xfrm>
          <a:off x="4355976" y="2780928"/>
          <a:ext cx="3960440" cy="13124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7104"/>
                <a:gridCol w="1758267"/>
                <a:gridCol w="815069"/>
              </a:tblGrid>
              <a:tr h="431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Londra Seramik TTM Künyesi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TTM Sektörü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Bulunduğu Katlar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5160">
                <a:tc>
                  <a:txBody>
                    <a:bodyPr/>
                    <a:lstStyle/>
                    <a:p>
                      <a:pPr marL="6985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SERAMİK                 (9 firma) 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660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1,2,3,4 ve 5. Kat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1155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5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99592" y="1340768"/>
            <a:ext cx="7632848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Adres: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26, St. Cross Street,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London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EC1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Lokasyon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Binanın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lokasyonu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Mimarlık ve tasarım ofislerinin merkezi olan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Clerkenwell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caddesinde, Londra metrosunun önemli ve çok yoğun kullanıldığı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Chancery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Lane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ve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Farringdon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istasyonları arasındadır. Mimar ve tasarım ofislerinin yer aldığı ve ulaşım imkanı avantajına sahip olan bölge, İngiltere’nin elmas ticaretinin merkezi ve popüler takı ve mücevher merkezi olan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Hatton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Garden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ile Londra’da bilinir sokak pazarlarından Leather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Lane’e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yakınlığı ile farklı sektörler için cazip bir ticaret merkezidir. 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Toplam Alan: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1155 m2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Sektörler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Seramik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Doğaltaş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İnşaat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Yapı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Firmaları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Mimari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Tasarım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Ofisleri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Ticaret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Müşavirliği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Alan: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Londra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Ticaret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Müşavirliğimizin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için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ofis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odası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ikili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iş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görüşmeleri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toplantı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salonları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etkinlik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sergi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alanını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içeren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bulunması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planlanmaktadır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3501"/>
          <p:cNvSpPr>
            <a:spLocks noChangeArrowheads="1"/>
          </p:cNvSpPr>
          <p:nvPr/>
        </p:nvSpPr>
        <p:spPr bwMode="auto">
          <a:xfrm>
            <a:off x="1061864" y="780457"/>
            <a:ext cx="7020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İNGİLTERE – LONDRA SERAMİK TTM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206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01"/>
          <p:cNvSpPr>
            <a:spLocks noChangeArrowheads="1"/>
          </p:cNvSpPr>
          <p:nvPr/>
        </p:nvSpPr>
        <p:spPr bwMode="auto">
          <a:xfrm>
            <a:off x="1057758" y="720857"/>
            <a:ext cx="7020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TTM ALANI GÖRSELLERİ</a:t>
            </a:r>
            <a:endParaRPr lang="tr-TR" sz="20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8" y="1333639"/>
            <a:ext cx="3298218" cy="495042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3983" y="2415714"/>
            <a:ext cx="4950419" cy="27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1" y="1988840"/>
            <a:ext cx="4107023" cy="2736304"/>
          </a:xfrm>
          <a:prstGeom prst="rect">
            <a:avLst/>
          </a:prstGeom>
        </p:spPr>
      </p:pic>
      <p:sp>
        <p:nvSpPr>
          <p:cNvPr id="7" name="Rectangle 3501"/>
          <p:cNvSpPr>
            <a:spLocks noChangeArrowheads="1"/>
          </p:cNvSpPr>
          <p:nvPr/>
        </p:nvSpPr>
        <p:spPr bwMode="auto">
          <a:xfrm>
            <a:off x="1057758" y="720857"/>
            <a:ext cx="7020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/>
              <a:t>TTM ALANI GÖRSELLERİ</a:t>
            </a:r>
            <a:endParaRPr lang="tr-TR" sz="20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88840"/>
            <a:ext cx="4063589" cy="27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412776"/>
            <a:ext cx="2783576" cy="172819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375232"/>
            <a:ext cx="3240360" cy="4929886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1799692" y="78899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İNGİLTERE - LONDRA BİLİŞİM TTM PROJESİ</a:t>
            </a:r>
            <a:endParaRPr lang="tr-TR" sz="2000" b="1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30044"/>
              </p:ext>
            </p:extLst>
          </p:nvPr>
        </p:nvGraphicFramePr>
        <p:xfrm>
          <a:off x="4716016" y="2636912"/>
          <a:ext cx="3528392" cy="14279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5784"/>
                <a:gridCol w="1566456"/>
                <a:gridCol w="726152"/>
              </a:tblGrid>
              <a:tr h="431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Londra Bilişim TTM Künyesi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TTM Sektörü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Bulunduğu Lokasyon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m2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5160">
                <a:tc>
                  <a:txBody>
                    <a:bodyPr/>
                    <a:lstStyle/>
                    <a:p>
                      <a:pPr marL="6985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BİLİŞİM                (17 firma) 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660"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Madison House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8034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150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4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412776"/>
            <a:ext cx="2783576" cy="1728192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1799692" y="78899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İNGİLTERE - LONDRA BİLİŞİM TTM PROJESİ</a:t>
            </a:r>
            <a:endParaRPr lang="tr-TR" sz="2000" b="1" dirty="0"/>
          </a:p>
        </p:txBody>
      </p:sp>
      <p:sp>
        <p:nvSpPr>
          <p:cNvPr id="2" name="Dikdörtgen 1"/>
          <p:cNvSpPr/>
          <p:nvPr/>
        </p:nvSpPr>
        <p:spPr>
          <a:xfrm>
            <a:off x="1350634" y="1988840"/>
            <a:ext cx="6442732" cy="1726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Adres: </a:t>
            </a:r>
            <a:r>
              <a:rPr lang="tr-TR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Wework</a:t>
            </a:r>
            <a:r>
              <a:rPr lang="tr-TR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Madison House, 33 </a:t>
            </a:r>
            <a:r>
              <a:rPr lang="tr-TR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Queen</a:t>
            </a:r>
            <a:r>
              <a:rPr lang="tr-TR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Street, </a:t>
            </a:r>
            <a:r>
              <a:rPr lang="tr-TR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London</a:t>
            </a:r>
            <a:endParaRPr lang="en-GB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5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Lokasyon</a:t>
            </a:r>
            <a:r>
              <a:rPr lang="tr-TR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tr-TR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Zone</a:t>
            </a:r>
            <a:r>
              <a:rPr lang="tr-TR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1’de, Bankalar ve finans merkezine çok yakın bir alandadır</a:t>
            </a:r>
            <a:endParaRPr lang="en-GB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Toplam Alan: </a:t>
            </a:r>
            <a:r>
              <a:rPr lang="tr-TR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150 m2</a:t>
            </a:r>
            <a:endParaRPr lang="en-GB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Yer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alan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Sektörler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Bilişim</a:t>
            </a:r>
            <a:endParaRPr lang="en-GB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500" b="1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Alan: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Ortak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kullanım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toplantı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salonları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olması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planlanmaktadır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1"/>
            <a:ext cx="4174634" cy="313097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799692" y="69269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WEWORK MANSION HOUSE</a:t>
            </a:r>
            <a:endParaRPr lang="tr-TR" sz="2000" b="1" dirty="0"/>
          </a:p>
        </p:txBody>
      </p:sp>
      <p:pic>
        <p:nvPicPr>
          <p:cNvPr id="7" name="Resim 6"/>
          <p:cNvPicPr/>
          <p:nvPr/>
        </p:nvPicPr>
        <p:blipFill>
          <a:blip r:embed="rId3"/>
          <a:stretch>
            <a:fillRect/>
          </a:stretch>
        </p:blipFill>
        <p:spPr>
          <a:xfrm>
            <a:off x="467544" y="1988841"/>
            <a:ext cx="3960440" cy="31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064724" y="2492896"/>
            <a:ext cx="7322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/>
              <a:t>2018 YILI</a:t>
            </a:r>
            <a:endParaRPr lang="en-GB" sz="4800" dirty="0"/>
          </a:p>
          <a:p>
            <a:pPr algn="ctr"/>
            <a:r>
              <a:rPr lang="en-GB" sz="4800" b="1" dirty="0"/>
              <a:t> TTM PROJELERİ</a:t>
            </a:r>
            <a:endParaRPr lang="en-GB" sz="4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250274"/>
              </p:ext>
            </p:extLst>
          </p:nvPr>
        </p:nvGraphicFramePr>
        <p:xfrm>
          <a:off x="899592" y="2276872"/>
          <a:ext cx="6840760" cy="19926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7835"/>
                <a:gridCol w="4480055"/>
                <a:gridCol w="2012870"/>
              </a:tblGrid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ASELSAN ELEKTRONIK SAN. VE TIC. A.Ş.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>
                          <a:effectLst/>
                          <a:hlinkClick r:id="rId5"/>
                        </a:rPr>
                        <a:t>www.aselsan.com.tr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4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FNSS SAVUNMA SISTEMLERI A.Ş.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>
                          <a:effectLst/>
                          <a:hlinkClick r:id="rId6"/>
                        </a:rPr>
                        <a:t>www.fnss.com.tr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ÖZTIRYAKILER MADENI EŞYA SAN. VE TIC. A.Ş.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>
                          <a:effectLst/>
                          <a:hlinkClick r:id="rId7"/>
                        </a:rPr>
                        <a:t>www.oztiryakiler.com.tr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6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SARSILMAZ SILAH SANAYI A.Ş.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>
                          <a:effectLst/>
                          <a:hlinkClick r:id="rId8"/>
                        </a:rPr>
                        <a:t>www.sarsilmaz.com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TUSAŞ - TÜRK HAVACILIK VE UZAY SAN. A.Ş.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>
                          <a:effectLst/>
                          <a:hlinkClick r:id="rId9"/>
                        </a:rPr>
                        <a:t>www.tai.com.tr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4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ROKETSAN ROKET SAN. VE TIC. A.Ş.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u="sng" dirty="0">
                          <a:effectLst/>
                          <a:hlinkClick r:id="rId10"/>
                        </a:rPr>
                        <a:t>www.roketsan.com.tr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9592" y="1001253"/>
            <a:ext cx="65867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ENDONEZYA TTM PROJELERİ</a:t>
            </a:r>
            <a:endParaRPr lang="tr-TR" dirty="0" smtClean="0">
              <a:latin typeface="+mj-lt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Jakarta: Savunma ve Havacılık Sanayi</a:t>
            </a:r>
            <a:endParaRPr lang="tr-TR" dirty="0" smtClean="0">
              <a:latin typeface="+mj-lt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r-TR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Başvuruda</a:t>
            </a:r>
            <a: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GB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Bulunan</a:t>
            </a:r>
            <a: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GB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Firmalar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08638" y="4509120"/>
            <a:ext cx="6921717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RUSYA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Moskova: Hazır Giyim, Tekstil, Mobilya, Deri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ALMANYA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Düsseldorf</a:t>
            </a: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Hazır Giyim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>
            <a:spLocks noGrp="1"/>
          </p:cNvSpPr>
          <p:nvPr>
            <p:ph type="sldNum" sz="quarter" idx="4"/>
          </p:nvPr>
        </p:nvSpPr>
        <p:spPr>
          <a:xfrm>
            <a:off x="6409184" y="6356350"/>
            <a:ext cx="1923009" cy="365125"/>
          </a:xfrm>
        </p:spPr>
        <p:txBody>
          <a:bodyPr/>
          <a:lstStyle/>
          <a:p>
            <a:fld id="{1298C6B6-E011-4CDE-9F9B-F8E551FC8D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13681" y="426626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TÜRKİYE TİCARET MERKEZİ (TTM) BAŞVURU SÜRECİ</a:t>
            </a:r>
            <a:endParaRPr lang="tr-TR" sz="2200" b="1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957880" y="1058553"/>
            <a:ext cx="7270329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dirty="0"/>
              <a:t>İş birliği kuruluşu tarafından firmalardan ön taleplerin toplanması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953197" y="1999072"/>
            <a:ext cx="7270329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dirty="0"/>
              <a:t>Sektörel bazda </a:t>
            </a:r>
            <a:r>
              <a:rPr lang="tr-TR" dirty="0" smtClean="0"/>
              <a:t>firma taleplerinin toplanması </a:t>
            </a:r>
            <a:r>
              <a:rPr lang="tr-TR" dirty="0"/>
              <a:t>durumunda, iş birliği kuruluşunun firmalardan </a:t>
            </a:r>
            <a:r>
              <a:rPr lang="tr-TR" dirty="0" smtClean="0"/>
              <a:t>proje ön </a:t>
            </a:r>
            <a:r>
              <a:rPr lang="tr-TR" dirty="0"/>
              <a:t>başvuru belgelerini </a:t>
            </a:r>
            <a:r>
              <a:rPr lang="tr-TR" dirty="0" smtClean="0"/>
              <a:t>toplaması</a:t>
            </a:r>
            <a:endParaRPr lang="tr-TR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1013681" y="3021457"/>
            <a:ext cx="7270329" cy="528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İş birliği kuruluşunun proje </a:t>
            </a:r>
            <a:r>
              <a:rPr lang="tr-TR" dirty="0" smtClean="0"/>
              <a:t>ön başvuru </a:t>
            </a:r>
            <a:r>
              <a:rPr lang="tr-TR" dirty="0"/>
              <a:t>belgelerini TİM </a:t>
            </a:r>
            <a:r>
              <a:rPr lang="tr-TR" dirty="0" err="1"/>
              <a:t>A.Ş’ye</a:t>
            </a:r>
            <a:r>
              <a:rPr lang="tr-TR" dirty="0"/>
              <a:t> göndermesi</a:t>
            </a:r>
          </a:p>
          <a:p>
            <a:pPr lvl="0" algn="ctr"/>
            <a:endParaRPr lang="tr-TR" dirty="0"/>
          </a:p>
        </p:txBody>
      </p:sp>
      <p:sp>
        <p:nvSpPr>
          <p:cNvPr id="16" name="Yuvarlatılmış Dikdörtgen 15"/>
          <p:cNvSpPr/>
          <p:nvPr/>
        </p:nvSpPr>
        <p:spPr>
          <a:xfrm>
            <a:off x="1013681" y="3927041"/>
            <a:ext cx="7270329" cy="528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TİM </a:t>
            </a:r>
            <a:r>
              <a:rPr lang="tr-TR" dirty="0" err="1" smtClean="0"/>
              <a:t>A.Ş’nin</a:t>
            </a:r>
            <a:r>
              <a:rPr lang="tr-TR" dirty="0" smtClean="0"/>
              <a:t> başvuru belgelerini incelemesi ve uygunluğu halinde belgeleri eksiksiz bir şekilde Ekonomi Bakanlığı’na göndermesi</a:t>
            </a:r>
            <a:endParaRPr lang="tr-TR" dirty="0"/>
          </a:p>
        </p:txBody>
      </p:sp>
      <p:sp>
        <p:nvSpPr>
          <p:cNvPr id="17" name="Yuvarlatılmış Dikdörtgen 16"/>
          <p:cNvSpPr/>
          <p:nvPr/>
        </p:nvSpPr>
        <p:spPr>
          <a:xfrm>
            <a:off x="953197" y="4869092"/>
            <a:ext cx="7270329" cy="751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Bakanlığın ön onay için TTM </a:t>
            </a:r>
            <a:r>
              <a:rPr lang="tr-TR" dirty="0" err="1" smtClean="0"/>
              <a:t>lokasyonu</a:t>
            </a:r>
            <a:r>
              <a:rPr lang="tr-TR" dirty="0" smtClean="0"/>
              <a:t> ziyaretinde bulunması ve ön onayı vermesine müteakip resmi onay için TİM AŞ tarafından başvuruda bulunulması</a:t>
            </a:r>
            <a:endParaRPr lang="tr-TR" dirty="0"/>
          </a:p>
        </p:txBody>
      </p:sp>
      <p:sp>
        <p:nvSpPr>
          <p:cNvPr id="23" name="Aşağı Ok 22"/>
          <p:cNvSpPr/>
          <p:nvPr/>
        </p:nvSpPr>
        <p:spPr>
          <a:xfrm>
            <a:off x="4327185" y="1731513"/>
            <a:ext cx="484632" cy="2991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şağı Ok 23"/>
          <p:cNvSpPr/>
          <p:nvPr/>
        </p:nvSpPr>
        <p:spPr>
          <a:xfrm>
            <a:off x="4346045" y="2704096"/>
            <a:ext cx="484632" cy="2991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Aşağı Ok 24"/>
          <p:cNvSpPr/>
          <p:nvPr/>
        </p:nvSpPr>
        <p:spPr>
          <a:xfrm>
            <a:off x="4346045" y="3594494"/>
            <a:ext cx="484632" cy="2991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Aşağı Ok 25"/>
          <p:cNvSpPr/>
          <p:nvPr/>
        </p:nvSpPr>
        <p:spPr>
          <a:xfrm>
            <a:off x="4346045" y="4527996"/>
            <a:ext cx="484632" cy="2991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6" cy="1140280"/>
          </a:xfrm>
          <a:prstGeom prst="rect">
            <a:avLst/>
          </a:prstGeom>
        </p:spPr>
      </p:pic>
      <p:pic>
        <p:nvPicPr>
          <p:cNvPr id="19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0" name="Yuvarlatılmış Dikdörtgen 19"/>
          <p:cNvSpPr/>
          <p:nvPr/>
        </p:nvSpPr>
        <p:spPr>
          <a:xfrm>
            <a:off x="953197" y="6028272"/>
            <a:ext cx="7270329" cy="528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Resmi onayın gelmesi ve başvurunun tamamlanması</a:t>
            </a:r>
            <a:endParaRPr lang="tr-TR" dirty="0"/>
          </a:p>
        </p:txBody>
      </p:sp>
      <p:sp>
        <p:nvSpPr>
          <p:cNvPr id="21" name="Aşağı Ok 20"/>
          <p:cNvSpPr/>
          <p:nvPr/>
        </p:nvSpPr>
        <p:spPr>
          <a:xfrm>
            <a:off x="4346045" y="5645220"/>
            <a:ext cx="484632" cy="3583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35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65709" y="908720"/>
            <a:ext cx="7272808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B.A.E.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Dubai: İnşaat Malzemeleri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KENYA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Nairobi: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Mobilya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İnşaat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Malzemeleri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HİNDİSTAN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Mumbai: İnşaat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Malzemeleri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ÇİN TTM 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Chongqing: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İçecek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Hazır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Giyim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Hububat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Gıda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Kozmetik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Elektronik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İş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Kontratları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Chengdu: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Mermer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Tekstil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Hazır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Giyim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İş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Kontratları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Hububat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Kimya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Elektronik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Shuitou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Mermer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İTALYA TTM PROJELERİ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Milano: Ayakkabı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064724" y="2708920"/>
            <a:ext cx="73224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4800" b="1" dirty="0" smtClean="0"/>
              <a:t>TEŞEKKÜR EDERİZ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800" b="1" i="1" dirty="0" smtClean="0"/>
              <a:t>www.ttcenter.com.tr</a:t>
            </a:r>
            <a:endParaRPr lang="tr-TR" sz="2800" i="1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2"/>
          <p:cNvSpPr>
            <a:spLocks noGrp="1"/>
          </p:cNvSpPr>
          <p:nvPr>
            <p:ph type="sldNum" sz="quarter" idx="4"/>
          </p:nvPr>
        </p:nvSpPr>
        <p:spPr>
          <a:xfrm>
            <a:off x="6409184" y="6356350"/>
            <a:ext cx="1923009" cy="365125"/>
          </a:xfrm>
        </p:spPr>
        <p:txBody>
          <a:bodyPr/>
          <a:lstStyle/>
          <a:p>
            <a:fld id="{1298C6B6-E011-4CDE-9F9B-F8E551FC8D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13681" y="479133"/>
            <a:ext cx="7020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/>
              <a:t>TÜRKİYE TİCARET MERKEZİ (TTM) </a:t>
            </a:r>
          </a:p>
          <a:p>
            <a:pPr algn="ctr"/>
            <a:r>
              <a:rPr lang="tr-TR" sz="2400" b="1" dirty="0" smtClean="0"/>
              <a:t>KURULUM MALİYETLERİNİN BELİRLENMESİ</a:t>
            </a:r>
            <a:endParaRPr lang="tr-TR" sz="2400" b="1" dirty="0"/>
          </a:p>
        </p:txBody>
      </p:sp>
      <p:sp>
        <p:nvSpPr>
          <p:cNvPr id="3" name="Oval 2"/>
          <p:cNvSpPr/>
          <p:nvPr/>
        </p:nvSpPr>
        <p:spPr>
          <a:xfrm>
            <a:off x="1095086" y="1933269"/>
            <a:ext cx="1368152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Kira bedeli</a:t>
            </a:r>
            <a:endParaRPr lang="tr-TR" dirty="0"/>
          </a:p>
        </p:txBody>
      </p:sp>
      <p:sp>
        <p:nvSpPr>
          <p:cNvPr id="6" name="Oval 5"/>
          <p:cNvSpPr/>
          <p:nvPr/>
        </p:nvSpPr>
        <p:spPr>
          <a:xfrm>
            <a:off x="6228184" y="4005064"/>
            <a:ext cx="1656184" cy="1202432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Genel gider masrafları</a:t>
            </a:r>
            <a:endParaRPr lang="tr-TR" dirty="0"/>
          </a:p>
        </p:txBody>
      </p:sp>
      <p:sp>
        <p:nvSpPr>
          <p:cNvPr id="7" name="Oval 6"/>
          <p:cNvSpPr/>
          <p:nvPr/>
        </p:nvSpPr>
        <p:spPr>
          <a:xfrm>
            <a:off x="2105726" y="4005064"/>
            <a:ext cx="1314146" cy="105841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Vergiler</a:t>
            </a:r>
            <a:endParaRPr lang="tr-TR" dirty="0"/>
          </a:p>
        </p:txBody>
      </p:sp>
      <p:sp>
        <p:nvSpPr>
          <p:cNvPr id="20" name="Oval 19"/>
          <p:cNvSpPr/>
          <p:nvPr/>
        </p:nvSpPr>
        <p:spPr>
          <a:xfrm>
            <a:off x="4035897" y="2357239"/>
            <a:ext cx="1368152" cy="1202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Resmi işlemler</a:t>
            </a:r>
            <a:endParaRPr lang="tr-TR" dirty="0"/>
          </a:p>
        </p:txBody>
      </p:sp>
      <p:sp>
        <p:nvSpPr>
          <p:cNvPr id="21" name="Oval 20"/>
          <p:cNvSpPr/>
          <p:nvPr/>
        </p:nvSpPr>
        <p:spPr>
          <a:xfrm>
            <a:off x="6540911" y="1653438"/>
            <a:ext cx="1368152" cy="12024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Tefrişat</a:t>
            </a:r>
            <a:endParaRPr lang="tr-TR" dirty="0"/>
          </a:p>
        </p:txBody>
      </p:sp>
      <p:sp>
        <p:nvSpPr>
          <p:cNvPr id="9" name="Oval 8"/>
          <p:cNvSpPr/>
          <p:nvPr/>
        </p:nvSpPr>
        <p:spPr>
          <a:xfrm>
            <a:off x="4047944" y="4816178"/>
            <a:ext cx="1532167" cy="1271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Depozito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1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20" grpId="0" animBg="1"/>
      <p:bldP spid="2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899592" y="2420888"/>
            <a:ext cx="732245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FAALİYETE GEÇEN </a:t>
            </a:r>
            <a:endParaRPr lang="en-GB" sz="4800" dirty="0"/>
          </a:p>
          <a:p>
            <a:pPr algn="ctr"/>
            <a:r>
              <a:rPr lang="en-GB" sz="4800" b="1" dirty="0"/>
              <a:t>TTM PROJELERİ</a:t>
            </a:r>
            <a:endParaRPr lang="en-GB" sz="48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4800" b="1" dirty="0" smtClean="0">
                <a:solidFill>
                  <a:srgbClr val="002060"/>
                </a:solidFill>
              </a:rPr>
              <a:t> </a:t>
            </a:r>
            <a:endParaRPr lang="en-US" sz="4800" b="1" dirty="0" smtClean="0">
              <a:solidFill>
                <a:srgbClr val="00206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01"/>
          <p:cNvSpPr>
            <a:spLocks noChangeArrowheads="1"/>
          </p:cNvSpPr>
          <p:nvPr/>
        </p:nvSpPr>
        <p:spPr bwMode="auto">
          <a:xfrm>
            <a:off x="1045636" y="593803"/>
            <a:ext cx="7020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TAHRAN TTM PROJESİ</a:t>
            </a:r>
            <a:endParaRPr lang="tr-TR" sz="22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56" y="0"/>
            <a:ext cx="1513644" cy="1169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7276" cy="10628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0" y="1587708"/>
            <a:ext cx="4376631" cy="4873392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5132"/>
              </p:ext>
            </p:extLst>
          </p:nvPr>
        </p:nvGraphicFramePr>
        <p:xfrm>
          <a:off x="4716016" y="1065104"/>
          <a:ext cx="4176465" cy="55639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8192"/>
                <a:gridCol w="1665185"/>
                <a:gridCol w="783088"/>
              </a:tblGrid>
              <a:tr h="37558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</a:rPr>
                        <a:t>TAHRAN TTM KÜNYESİ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8623"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TTM Sektörü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Bulunduğu Kat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</a:t>
                      </a:r>
                      <a:r>
                        <a:rPr lang="tr-TR" sz="1600" dirty="0" smtClean="0">
                          <a:effectLst/>
                        </a:rPr>
                        <a:t> </a:t>
                      </a:r>
                      <a:r>
                        <a:rPr lang="tr-TR" sz="1600" dirty="0">
                          <a:effectLst/>
                        </a:rPr>
                        <a:t>m2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3596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MOBİLYA 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(10 </a:t>
                      </a:r>
                      <a:r>
                        <a:rPr lang="tr-TR" sz="1600" dirty="0">
                          <a:effectLst/>
                        </a:rPr>
                        <a:t>firma)</a:t>
                      </a:r>
                      <a:endParaRPr lang="en-GB" sz="1600" dirty="0">
                        <a:effectLst/>
                      </a:endParaRPr>
                    </a:p>
                    <a:p>
                      <a:pPr marL="4572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180340" indent="-18732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Zemin </a:t>
                      </a:r>
                      <a:r>
                        <a:rPr lang="tr-TR" sz="1600" dirty="0">
                          <a:effectLst/>
                        </a:rPr>
                        <a:t>Kat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8745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L="1187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478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3596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HAZIRGİYİM    </a:t>
                      </a:r>
                      <a:endParaRPr lang="en-GB" sz="1600" dirty="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(17 firma)</a:t>
                      </a:r>
                      <a:endParaRPr lang="en-GB" sz="1600" dirty="0">
                        <a:effectLst/>
                      </a:endParaRPr>
                    </a:p>
                    <a:p>
                      <a:pPr marL="457200"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</a:rPr>
                        <a:t>2.Kat </a:t>
                      </a:r>
                      <a:r>
                        <a:rPr lang="tr-TR" sz="1600" dirty="0">
                          <a:effectLst/>
                        </a:rPr>
                        <a:t>– </a:t>
                      </a:r>
                      <a:endParaRPr lang="tr-T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</a:rPr>
                        <a:t>3.Kat </a:t>
                      </a:r>
                      <a:r>
                        <a:rPr lang="tr-TR" sz="1600" dirty="0">
                          <a:effectLst/>
                        </a:rPr>
                        <a:t>yarısı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8745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L="1187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840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3596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TEKSTİL VE HAMMADDELERİ  (19 firma)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4</a:t>
                      </a:r>
                      <a:r>
                        <a:rPr lang="tr-TR" sz="1600" dirty="0">
                          <a:effectLst/>
                        </a:rPr>
                        <a:t>. Kat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8745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L="1187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L="1187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573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3596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KİMYA </a:t>
                      </a:r>
                      <a:endParaRPr lang="en-GB" sz="160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(13 firma)</a:t>
                      </a:r>
                      <a:endParaRPr lang="en-GB" sz="1600">
                        <a:effectLst/>
                      </a:endParaRPr>
                    </a:p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3</a:t>
                      </a:r>
                      <a:r>
                        <a:rPr lang="tr-TR" sz="1600" dirty="0">
                          <a:effectLst/>
                        </a:rPr>
                        <a:t>. Kat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8745" marR="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marL="1187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284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1092">
                <a:tc>
                  <a:txBody>
                    <a:bodyPr/>
                    <a:lstStyle/>
                    <a:p>
                      <a:pPr marR="18034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HİZMET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80340" lvl="1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 smtClean="0">
                          <a:effectLst/>
                        </a:rPr>
                        <a:t>1.Kat -         5.Kat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8034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1060" algn="l"/>
                        </a:tabLst>
                      </a:pPr>
                      <a:r>
                        <a:rPr lang="tr-TR" sz="1600" dirty="0">
                          <a:effectLst/>
                        </a:rPr>
                        <a:t>    </a:t>
                      </a:r>
                      <a:r>
                        <a:rPr lang="tr-TR" sz="1600" dirty="0" smtClean="0">
                          <a:effectLst/>
                        </a:rPr>
                        <a:t>     854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8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38388</TotalTime>
  <Words>2373</Words>
  <Application>Microsoft Office PowerPoint</Application>
  <PresentationFormat>Ekran Gösterisi (4:3)</PresentationFormat>
  <Paragraphs>498</Paragraphs>
  <Slides>61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62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Metin TABALU</dc:creator>
  <cp:lastModifiedBy>BAIB</cp:lastModifiedBy>
  <cp:revision>1076</cp:revision>
  <cp:lastPrinted>2017-10-23T11:06:20Z</cp:lastPrinted>
  <dcterms:created xsi:type="dcterms:W3CDTF">2014-10-14T13:29:43Z</dcterms:created>
  <dcterms:modified xsi:type="dcterms:W3CDTF">2017-10-30T08:40:00Z</dcterms:modified>
</cp:coreProperties>
</file>